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1.bin" ContentType="audio/unknown"/>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audio2.bin" ContentType="audi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0"/>
  </p:notesMasterIdLst>
  <p:handoutMasterIdLst>
    <p:handoutMasterId r:id="rId61"/>
  </p:handoutMasterIdLst>
  <p:sldIdLst>
    <p:sldId id="257" r:id="rId2"/>
    <p:sldId id="320" r:id="rId3"/>
    <p:sldId id="258" r:id="rId4"/>
    <p:sldId id="325" r:id="rId5"/>
    <p:sldId id="326" r:id="rId6"/>
    <p:sldId id="329" r:id="rId7"/>
    <p:sldId id="327" r:id="rId8"/>
    <p:sldId id="328" r:id="rId9"/>
    <p:sldId id="330" r:id="rId10"/>
    <p:sldId id="262" r:id="rId11"/>
    <p:sldId id="263" r:id="rId12"/>
    <p:sldId id="285" r:id="rId13"/>
    <p:sldId id="256" r:id="rId14"/>
    <p:sldId id="275" r:id="rId15"/>
    <p:sldId id="269" r:id="rId16"/>
    <p:sldId id="298" r:id="rId17"/>
    <p:sldId id="259" r:id="rId18"/>
    <p:sldId id="280" r:id="rId19"/>
    <p:sldId id="317" r:id="rId20"/>
    <p:sldId id="296" r:id="rId21"/>
    <p:sldId id="268" r:id="rId22"/>
    <p:sldId id="266" r:id="rId23"/>
    <p:sldId id="305" r:id="rId24"/>
    <p:sldId id="302" r:id="rId25"/>
    <p:sldId id="265" r:id="rId26"/>
    <p:sldId id="293" r:id="rId27"/>
    <p:sldId id="294" r:id="rId28"/>
    <p:sldId id="295" r:id="rId29"/>
    <p:sldId id="297" r:id="rId30"/>
    <p:sldId id="299" r:id="rId31"/>
    <p:sldId id="319" r:id="rId32"/>
    <p:sldId id="300" r:id="rId33"/>
    <p:sldId id="261" r:id="rId34"/>
    <p:sldId id="271" r:id="rId35"/>
    <p:sldId id="270" r:id="rId36"/>
    <p:sldId id="331" r:id="rId37"/>
    <p:sldId id="304" r:id="rId38"/>
    <p:sldId id="283" r:id="rId39"/>
    <p:sldId id="303" r:id="rId40"/>
    <p:sldId id="274" r:id="rId41"/>
    <p:sldId id="278" r:id="rId42"/>
    <p:sldId id="321" r:id="rId43"/>
    <p:sldId id="323" r:id="rId44"/>
    <p:sldId id="306" r:id="rId45"/>
    <p:sldId id="308" r:id="rId46"/>
    <p:sldId id="307" r:id="rId47"/>
    <p:sldId id="282" r:id="rId48"/>
    <p:sldId id="286" r:id="rId49"/>
    <p:sldId id="332" r:id="rId50"/>
    <p:sldId id="313" r:id="rId51"/>
    <p:sldId id="309" r:id="rId52"/>
    <p:sldId id="315" r:id="rId53"/>
    <p:sldId id="310" r:id="rId54"/>
    <p:sldId id="316" r:id="rId55"/>
    <p:sldId id="312" r:id="rId56"/>
    <p:sldId id="324" r:id="rId57"/>
    <p:sldId id="314" r:id="rId58"/>
    <p:sldId id="322" r:id="rId59"/>
  </p:sldIdLst>
  <p:sldSz cx="9144000" cy="6858000" type="screen4x3"/>
  <p:notesSz cx="9144000" cy="6858000"/>
  <p:defaultTextStyle>
    <a:defPPr>
      <a:defRPr lang="en-US"/>
    </a:defPPr>
    <a:lvl1pPr algn="l" rtl="0" fontAlgn="base">
      <a:spcBef>
        <a:spcPct val="0"/>
      </a:spcBef>
      <a:spcAft>
        <a:spcPct val="0"/>
      </a:spcAft>
      <a:defRPr sz="2400" kern="1200">
        <a:solidFill>
          <a:schemeClr val="tx1"/>
        </a:solidFill>
        <a:latin typeface="Arial" charset="0"/>
        <a:ea typeface="Gulim" charset="0"/>
        <a:cs typeface="Gulim" charset="0"/>
      </a:defRPr>
    </a:lvl1pPr>
    <a:lvl2pPr marL="457200" algn="l" rtl="0" fontAlgn="base">
      <a:spcBef>
        <a:spcPct val="0"/>
      </a:spcBef>
      <a:spcAft>
        <a:spcPct val="0"/>
      </a:spcAft>
      <a:defRPr sz="2400" kern="1200">
        <a:solidFill>
          <a:schemeClr val="tx1"/>
        </a:solidFill>
        <a:latin typeface="Arial" charset="0"/>
        <a:ea typeface="Gulim" charset="0"/>
        <a:cs typeface="Gulim" charset="0"/>
      </a:defRPr>
    </a:lvl2pPr>
    <a:lvl3pPr marL="914400" algn="l" rtl="0" fontAlgn="base">
      <a:spcBef>
        <a:spcPct val="0"/>
      </a:spcBef>
      <a:spcAft>
        <a:spcPct val="0"/>
      </a:spcAft>
      <a:defRPr sz="2400" kern="1200">
        <a:solidFill>
          <a:schemeClr val="tx1"/>
        </a:solidFill>
        <a:latin typeface="Arial" charset="0"/>
        <a:ea typeface="Gulim" charset="0"/>
        <a:cs typeface="Gulim" charset="0"/>
      </a:defRPr>
    </a:lvl3pPr>
    <a:lvl4pPr marL="1371600" algn="l" rtl="0" fontAlgn="base">
      <a:spcBef>
        <a:spcPct val="0"/>
      </a:spcBef>
      <a:spcAft>
        <a:spcPct val="0"/>
      </a:spcAft>
      <a:defRPr sz="2400" kern="1200">
        <a:solidFill>
          <a:schemeClr val="tx1"/>
        </a:solidFill>
        <a:latin typeface="Arial" charset="0"/>
        <a:ea typeface="Gulim" charset="0"/>
        <a:cs typeface="Gulim" charset="0"/>
      </a:defRPr>
    </a:lvl4pPr>
    <a:lvl5pPr marL="1828800" algn="l" rtl="0" fontAlgn="base">
      <a:spcBef>
        <a:spcPct val="0"/>
      </a:spcBef>
      <a:spcAft>
        <a:spcPct val="0"/>
      </a:spcAft>
      <a:defRPr sz="2400" kern="1200">
        <a:solidFill>
          <a:schemeClr val="tx1"/>
        </a:solidFill>
        <a:latin typeface="Arial" charset="0"/>
        <a:ea typeface="Gulim" charset="0"/>
        <a:cs typeface="Gulim" charset="0"/>
      </a:defRPr>
    </a:lvl5pPr>
    <a:lvl6pPr marL="2286000" algn="l" defTabSz="457200" rtl="0" eaLnBrk="1" latinLnBrk="0" hangingPunct="1">
      <a:defRPr sz="2400" kern="1200">
        <a:solidFill>
          <a:schemeClr val="tx1"/>
        </a:solidFill>
        <a:latin typeface="Arial" charset="0"/>
        <a:ea typeface="Gulim" charset="0"/>
        <a:cs typeface="Gulim" charset="0"/>
      </a:defRPr>
    </a:lvl6pPr>
    <a:lvl7pPr marL="2743200" algn="l" defTabSz="457200" rtl="0" eaLnBrk="1" latinLnBrk="0" hangingPunct="1">
      <a:defRPr sz="2400" kern="1200">
        <a:solidFill>
          <a:schemeClr val="tx1"/>
        </a:solidFill>
        <a:latin typeface="Arial" charset="0"/>
        <a:ea typeface="Gulim" charset="0"/>
        <a:cs typeface="Gulim" charset="0"/>
      </a:defRPr>
    </a:lvl7pPr>
    <a:lvl8pPr marL="3200400" algn="l" defTabSz="457200" rtl="0" eaLnBrk="1" latinLnBrk="0" hangingPunct="1">
      <a:defRPr sz="2400" kern="1200">
        <a:solidFill>
          <a:schemeClr val="tx1"/>
        </a:solidFill>
        <a:latin typeface="Arial" charset="0"/>
        <a:ea typeface="Gulim" charset="0"/>
        <a:cs typeface="Gulim" charset="0"/>
      </a:defRPr>
    </a:lvl8pPr>
    <a:lvl9pPr marL="3657600" algn="l" defTabSz="457200" rtl="0" eaLnBrk="1" latinLnBrk="0" hangingPunct="1">
      <a:defRPr sz="2400" kern="1200">
        <a:solidFill>
          <a:schemeClr val="tx1"/>
        </a:solidFill>
        <a:latin typeface="Arial" charset="0"/>
        <a:ea typeface="Gulim" charset="0"/>
        <a:cs typeface="Gulim"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000000"/>
    <a:srgbClr val="009900"/>
    <a:srgbClr val="3333CC"/>
    <a:srgbClr val="0000FF"/>
    <a:srgbClr val="FF0000"/>
    <a:srgbClr val="E8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0299" autoAdjust="0"/>
  </p:normalViewPr>
  <p:slideViewPr>
    <p:cSldViewPr>
      <p:cViewPr varScale="1">
        <p:scale>
          <a:sx n="81" d="100"/>
          <a:sy n="81" d="100"/>
        </p:scale>
        <p:origin x="-1432" y="-112"/>
      </p:cViewPr>
      <p:guideLst>
        <p:guide orient="horz" pos="2160"/>
        <p:guide pos="2880"/>
      </p:guideLst>
    </p:cSldViewPr>
  </p:slideViewPr>
  <p:notesTextViewPr>
    <p:cViewPr>
      <p:scale>
        <a:sx n="100" d="100"/>
        <a:sy n="100" d="100"/>
      </p:scale>
      <p:origin x="0" y="184"/>
    </p:cViewPr>
  </p:notesTextViewPr>
  <p:sorterViewPr>
    <p:cViewPr>
      <p:scale>
        <a:sx n="66" d="100"/>
        <a:sy n="66" d="100"/>
      </p:scale>
      <p:origin x="0" y="14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pitchFamily="34" charset="0"/>
                <a:ea typeface="Gulim" pitchFamily="34" charset="-127"/>
                <a:cs typeface="+mn-cs"/>
              </a:defRPr>
            </a:lvl1pPr>
          </a:lstStyle>
          <a:p>
            <a:pPr>
              <a:defRPr/>
            </a:pPr>
            <a:endParaRPr lang="en-US" dirty="0"/>
          </a:p>
        </p:txBody>
      </p:sp>
      <p:sp>
        <p:nvSpPr>
          <p:cNvPr id="66563" name="Rectangle 3"/>
          <p:cNvSpPr>
            <a:spLocks noGrp="1" noChangeArrowheads="1"/>
          </p:cNvSpPr>
          <p:nvPr>
            <p:ph type="dt" sz="quarter"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pitchFamily="34" charset="0"/>
                <a:ea typeface="Gulim" pitchFamily="34" charset="-127"/>
                <a:cs typeface="+mn-cs"/>
              </a:defRPr>
            </a:lvl1pPr>
          </a:lstStyle>
          <a:p>
            <a:pPr>
              <a:defRPr/>
            </a:pPr>
            <a:endParaRPr lang="en-US" dirty="0"/>
          </a:p>
        </p:txBody>
      </p:sp>
      <p:sp>
        <p:nvSpPr>
          <p:cNvPr id="66564" name="Rectangle 4"/>
          <p:cNvSpPr>
            <a:spLocks noGrp="1" noChangeArrowheads="1"/>
          </p:cNvSpPr>
          <p:nvPr>
            <p:ph type="ftr" sz="quarter" idx="2"/>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pitchFamily="34" charset="0"/>
                <a:ea typeface="Gulim" pitchFamily="34" charset="-127"/>
                <a:cs typeface="+mn-cs"/>
              </a:defRPr>
            </a:lvl1pPr>
          </a:lstStyle>
          <a:p>
            <a:pPr>
              <a:defRPr/>
            </a:pPr>
            <a:endParaRPr lang="en-US" dirty="0"/>
          </a:p>
        </p:txBody>
      </p:sp>
      <p:sp>
        <p:nvSpPr>
          <p:cNvPr id="66565" name="Rectangle 5"/>
          <p:cNvSpPr>
            <a:spLocks noGrp="1" noChangeArrowheads="1"/>
          </p:cNvSpPr>
          <p:nvPr>
            <p:ph type="sldNum" sz="quarter" idx="3"/>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5361193-6281-554E-A556-5997CEDFB632}" type="slidenum">
              <a:rPr lang="en-US"/>
              <a:pPr/>
              <a:t>‹#›</a:t>
            </a:fld>
            <a:endParaRPr lang="en-US" dirty="0"/>
          </a:p>
        </p:txBody>
      </p:sp>
    </p:spTree>
    <p:extLst>
      <p:ext uri="{BB962C8B-B14F-4D97-AF65-F5344CB8AC3E}">
        <p14:creationId xmlns:p14="http://schemas.microsoft.com/office/powerpoint/2010/main" val="3199193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9B658CE4-7837-6D42-AFF1-F45FAEFA6607}" type="datetimeFigureOut">
              <a:rPr lang="en-US" smtClean="0"/>
              <a:t>1/12/12</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3E17EDD7-5EF0-2F4A-B8FE-43672A8DDFAB}" type="slidenum">
              <a:rPr lang="en-US" smtClean="0"/>
              <a:t>‹#›</a:t>
            </a:fld>
            <a:endParaRPr lang="en-US" dirty="0"/>
          </a:p>
        </p:txBody>
      </p:sp>
    </p:spTree>
    <p:extLst>
      <p:ext uri="{BB962C8B-B14F-4D97-AF65-F5344CB8AC3E}">
        <p14:creationId xmlns:p14="http://schemas.microsoft.com/office/powerpoint/2010/main" val="7468602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31F2311-D552-F348-9B6E-56D492F68AC5}" type="slidenum">
              <a:rPr lang="en-US"/>
              <a:pPr>
                <a:defRPr/>
              </a:pPr>
              <a:t>4</a:t>
            </a:fld>
            <a:endParaRPr lang="en-US" dirty="0"/>
          </a:p>
        </p:txBody>
      </p:sp>
      <p:sp>
        <p:nvSpPr>
          <p:cNvPr id="3522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522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lvl="1"/>
            <a:r>
              <a:rPr lang="en-US" sz="1200" kern="1200" dirty="0" smtClean="0">
                <a:solidFill>
                  <a:schemeClr val="tx1"/>
                </a:solidFill>
                <a:effectLst/>
                <a:latin typeface="+mn-lt"/>
                <a:ea typeface="+mn-ea"/>
                <a:cs typeface="+mn-cs"/>
              </a:rPr>
              <a:t>Arduous, dangerous work conditions</a:t>
            </a:r>
          </a:p>
          <a:p>
            <a:pPr lvl="1"/>
            <a:r>
              <a:rPr lang="en-US" sz="1200" kern="1200" dirty="0" smtClean="0">
                <a:solidFill>
                  <a:schemeClr val="tx1"/>
                </a:solidFill>
                <a:effectLst/>
                <a:latin typeface="+mn-lt"/>
                <a:ea typeface="+mn-ea"/>
                <a:cs typeface="+mn-cs"/>
              </a:rPr>
              <a:t>Diminishing control over their own work</a:t>
            </a:r>
          </a:p>
          <a:p>
            <a:r>
              <a:rPr lang="en-US" sz="1200" kern="1200" dirty="0" smtClean="0">
                <a:solidFill>
                  <a:schemeClr val="tx1"/>
                </a:solidFill>
                <a:effectLst/>
                <a:latin typeface="+mn-lt"/>
                <a:ea typeface="+mn-ea"/>
                <a:cs typeface="+mn-cs"/>
              </a:rPr>
              <a:t>Growing sense of powerlessness</a:t>
            </a:r>
            <a:r>
              <a:rPr lang="en-US" dirty="0" smtClean="0">
                <a:effectLst/>
              </a:rPr>
              <a:t> </a:t>
            </a:r>
            <a:endParaRPr lang="en-US" dirty="0"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Beliefs</a:t>
            </a:r>
          </a:p>
          <a:p>
            <a:pPr lvl="2"/>
            <a:r>
              <a:rPr lang="en-US" sz="1200" kern="1200" dirty="0" smtClean="0">
                <a:solidFill>
                  <a:schemeClr val="tx1"/>
                </a:solidFill>
                <a:effectLst/>
                <a:latin typeface="+mn-lt"/>
                <a:ea typeface="+mn-ea"/>
                <a:cs typeface="+mn-cs"/>
              </a:rPr>
              <a:t>8 hour work day</a:t>
            </a:r>
          </a:p>
          <a:p>
            <a:pPr lvl="2"/>
            <a:r>
              <a:rPr lang="en-US" sz="1200" kern="1200" dirty="0" smtClean="0">
                <a:solidFill>
                  <a:schemeClr val="tx1"/>
                </a:solidFill>
                <a:effectLst/>
                <a:latin typeface="+mn-lt"/>
                <a:ea typeface="+mn-ea"/>
                <a:cs typeface="+mn-cs"/>
              </a:rPr>
              <a:t>end to child labor</a:t>
            </a:r>
          </a:p>
          <a:p>
            <a:pPr lvl="2"/>
            <a:r>
              <a:rPr lang="en-US" sz="1200" kern="1200" dirty="0" smtClean="0">
                <a:solidFill>
                  <a:schemeClr val="tx1"/>
                </a:solidFill>
                <a:effectLst/>
                <a:latin typeface="+mn-lt"/>
                <a:ea typeface="+mn-ea"/>
                <a:cs typeface="+mn-cs"/>
              </a:rPr>
              <a:t>replace wage system with cooperative system in which workers would control large part of economy</a:t>
            </a:r>
          </a:p>
          <a:p>
            <a:pPr lvl="1"/>
            <a:r>
              <a:rPr lang="en-US" sz="1200" kern="1200" dirty="0" smtClean="0">
                <a:solidFill>
                  <a:schemeClr val="tx1"/>
                </a:solidFill>
                <a:effectLst/>
                <a:latin typeface="+mn-lt"/>
                <a:ea typeface="+mn-ea"/>
                <a:cs typeface="+mn-cs"/>
              </a:rPr>
              <a:t>A first a secret org then public in 1870s under leadership of Terence </a:t>
            </a:r>
            <a:r>
              <a:rPr lang="en-US" sz="1200" kern="1200" dirty="0" smtClean="0">
                <a:solidFill>
                  <a:schemeClr val="tx1"/>
                </a:solidFill>
                <a:effectLst/>
                <a:latin typeface="+mn-lt"/>
                <a:ea typeface="+mn-ea"/>
                <a:cs typeface="+mn-cs"/>
              </a:rPr>
              <a:t>Powderly</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Leadership could not always control local unions</a:t>
            </a:r>
          </a:p>
          <a:p>
            <a:pPr lvl="1"/>
            <a:r>
              <a:rPr lang="en-US" sz="1200" kern="1200" dirty="0" smtClean="0">
                <a:solidFill>
                  <a:schemeClr val="tx1"/>
                </a:solidFill>
                <a:effectLst/>
                <a:latin typeface="+mn-lt"/>
                <a:ea typeface="+mn-ea"/>
                <a:cs typeface="+mn-cs"/>
              </a:rPr>
              <a:t>Hurt by Haymarket Square Riot which led to its demise</a:t>
            </a: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19</a:t>
            </a:fld>
            <a:endParaRPr lang="en-US" dirty="0"/>
          </a:p>
        </p:txBody>
      </p:sp>
    </p:spTree>
    <p:extLst>
      <p:ext uri="{BB962C8B-B14F-4D97-AF65-F5344CB8AC3E}">
        <p14:creationId xmlns:p14="http://schemas.microsoft.com/office/powerpoint/2010/main" val="2410730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First major national labor conflict</a:t>
            </a:r>
          </a:p>
          <a:p>
            <a:pPr lvl="1"/>
            <a:r>
              <a:rPr lang="en-US" sz="1200" kern="1200" dirty="0" smtClean="0">
                <a:solidFill>
                  <a:schemeClr val="tx1"/>
                </a:solidFill>
                <a:effectLst/>
                <a:latin typeface="+mn-lt"/>
                <a:ea typeface="+mn-ea"/>
                <a:cs typeface="+mn-cs"/>
              </a:rPr>
              <a:t>1877: eastern RRs announced a 10% cut in wages</a:t>
            </a:r>
          </a:p>
          <a:p>
            <a:pPr lvl="1"/>
            <a:r>
              <a:rPr lang="en-US" sz="1200" kern="1200" dirty="0" smtClean="0">
                <a:solidFill>
                  <a:schemeClr val="tx1"/>
                </a:solidFill>
                <a:effectLst/>
                <a:latin typeface="+mn-lt"/>
                <a:ea typeface="+mn-ea"/>
                <a:cs typeface="+mn-cs"/>
              </a:rPr>
              <a:t>Strikers disrupted service from Baltimore to St. Louis</a:t>
            </a:r>
          </a:p>
          <a:p>
            <a:pPr lvl="1"/>
            <a:r>
              <a:rPr lang="en-US" sz="1200" kern="1200" dirty="0" smtClean="0">
                <a:solidFill>
                  <a:schemeClr val="tx1"/>
                </a:solidFill>
                <a:effectLst/>
                <a:latin typeface="+mn-lt"/>
                <a:ea typeface="+mn-ea"/>
                <a:cs typeface="+mn-cs"/>
              </a:rPr>
              <a:t>Militias in different states were used to subdue the strike</a:t>
            </a:r>
          </a:p>
          <a:p>
            <a:pPr lvl="1"/>
            <a:r>
              <a:rPr lang="en-US" sz="1200" kern="1200" dirty="0" smtClean="0">
                <a:solidFill>
                  <a:schemeClr val="tx1"/>
                </a:solidFill>
                <a:effectLst/>
                <a:latin typeface="+mn-lt"/>
                <a:ea typeface="+mn-ea"/>
                <a:cs typeface="+mn-cs"/>
              </a:rPr>
              <a:t>After 100 ppl died the strike was over after several weeks</a:t>
            </a:r>
          </a:p>
          <a:p>
            <a:pPr lvl="1"/>
            <a:r>
              <a:rPr lang="en-US" sz="1200" kern="1200" dirty="0" smtClean="0">
                <a:solidFill>
                  <a:schemeClr val="tx1"/>
                </a:solidFill>
                <a:effectLst/>
                <a:latin typeface="+mn-lt"/>
                <a:ea typeface="+mn-ea"/>
                <a:cs typeface="+mn-cs"/>
              </a:rPr>
              <a:t>What did strike illustrate?</a:t>
            </a:r>
          </a:p>
          <a:p>
            <a:pPr lvl="2"/>
            <a:r>
              <a:rPr lang="en-US" sz="1200" kern="1200" dirty="0" smtClean="0">
                <a:solidFill>
                  <a:schemeClr val="tx1"/>
                </a:solidFill>
                <a:effectLst/>
                <a:latin typeface="+mn-lt"/>
                <a:ea typeface="+mn-ea"/>
                <a:cs typeface="+mn-cs"/>
              </a:rPr>
              <a:t>Disputes between workers and employers couldn't be localized</a:t>
            </a:r>
          </a:p>
          <a:p>
            <a:pPr lvl="2"/>
            <a:r>
              <a:rPr lang="en-US" sz="1200" kern="1200" dirty="0" smtClean="0">
                <a:solidFill>
                  <a:schemeClr val="tx1"/>
                </a:solidFill>
                <a:effectLst/>
                <a:latin typeface="+mn-lt"/>
                <a:ea typeface="+mn-ea"/>
                <a:cs typeface="+mn-cs"/>
              </a:rPr>
              <a:t>Depth of resentment of American worker toward their employers and the got that allied with them</a:t>
            </a:r>
          </a:p>
          <a:p>
            <a:pPr lvl="2"/>
            <a:r>
              <a:rPr lang="en-US" sz="1200" kern="1200" dirty="0" smtClean="0">
                <a:solidFill>
                  <a:schemeClr val="tx1"/>
                </a:solidFill>
                <a:effectLst/>
                <a:latin typeface="+mn-lt"/>
                <a:ea typeface="+mn-ea"/>
                <a:cs typeface="+mn-cs"/>
              </a:rPr>
              <a:t>Indicated the frailty of the labor movement (weakened RR unions and labor organizations in other industries as well)</a:t>
            </a: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21</a:t>
            </a:fld>
            <a:endParaRPr lang="en-US" dirty="0"/>
          </a:p>
        </p:txBody>
      </p:sp>
    </p:spTree>
    <p:extLst>
      <p:ext uri="{BB962C8B-B14F-4D97-AF65-F5344CB8AC3E}">
        <p14:creationId xmlns:p14="http://schemas.microsoft.com/office/powerpoint/2010/main" val="1376869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Strike was already underway at McCormick Harvester Company</a:t>
            </a:r>
          </a:p>
          <a:p>
            <a:pPr lvl="2"/>
            <a:r>
              <a:rPr lang="en-US" sz="1200" kern="1200" dirty="0" smtClean="0">
                <a:solidFill>
                  <a:schemeClr val="tx1"/>
                </a:solidFill>
                <a:effectLst/>
                <a:latin typeface="+mn-lt"/>
                <a:ea typeface="+mn-ea"/>
                <a:cs typeface="+mn-cs"/>
              </a:rPr>
              <a:t>City police had been harassing strikers</a:t>
            </a:r>
          </a:p>
          <a:p>
            <a:pPr lvl="2"/>
            <a:r>
              <a:rPr lang="en-US" sz="1200" kern="1200" dirty="0" smtClean="0">
                <a:solidFill>
                  <a:schemeClr val="tx1"/>
                </a:solidFill>
                <a:effectLst/>
                <a:latin typeface="+mn-lt"/>
                <a:ea typeface="+mn-ea"/>
                <a:cs typeface="+mn-cs"/>
              </a:rPr>
              <a:t>Labor and </a:t>
            </a:r>
            <a:r>
              <a:rPr lang="en-US" sz="1200" kern="1200" dirty="0" smtClean="0">
                <a:solidFill>
                  <a:schemeClr val="tx1"/>
                </a:solidFill>
                <a:effectLst/>
                <a:latin typeface="+mn-lt"/>
                <a:ea typeface="+mn-ea"/>
                <a:cs typeface="+mn-cs"/>
              </a:rPr>
              <a:t>radical </a:t>
            </a:r>
            <a:r>
              <a:rPr lang="en-US" sz="1200" kern="1200" dirty="0" smtClean="0">
                <a:solidFill>
                  <a:schemeClr val="tx1"/>
                </a:solidFill>
                <a:effectLst/>
                <a:latin typeface="+mn-lt"/>
                <a:ea typeface="+mn-ea"/>
                <a:cs typeface="+mn-cs"/>
              </a:rPr>
              <a:t>leaders called for meeting at the square</a:t>
            </a:r>
          </a:p>
          <a:p>
            <a:pPr lvl="2"/>
            <a:r>
              <a:rPr lang="en-US" sz="1200" kern="1200" dirty="0" smtClean="0">
                <a:solidFill>
                  <a:schemeClr val="tx1"/>
                </a:solidFill>
                <a:effectLst/>
                <a:latin typeface="+mn-lt"/>
                <a:ea typeface="+mn-ea"/>
                <a:cs typeface="+mn-cs"/>
              </a:rPr>
              <a:t>Police </a:t>
            </a:r>
            <a:r>
              <a:rPr lang="en-US" sz="1200" kern="1200" dirty="0" smtClean="0">
                <a:solidFill>
                  <a:schemeClr val="tx1"/>
                </a:solidFill>
                <a:effectLst/>
                <a:latin typeface="+mn-lt"/>
                <a:ea typeface="+mn-ea"/>
                <a:cs typeface="+mn-cs"/>
              </a:rPr>
              <a:t>order crowd to disperse; someone throws a bomb and kills seven police officers, injures 67 other ppl</a:t>
            </a:r>
          </a:p>
          <a:p>
            <a:pPr lvl="2"/>
            <a:r>
              <a:rPr lang="en-US" sz="1200" kern="1200" dirty="0" smtClean="0">
                <a:solidFill>
                  <a:schemeClr val="tx1"/>
                </a:solidFill>
                <a:effectLst/>
                <a:latin typeface="+mn-lt"/>
                <a:ea typeface="+mn-ea"/>
                <a:cs typeface="+mn-cs"/>
              </a:rPr>
              <a:t>Police day before had killed 4 strikers fired into the crowd and killed 4 more people</a:t>
            </a:r>
          </a:p>
          <a:p>
            <a:pPr lvl="2"/>
            <a:r>
              <a:rPr lang="en-US" sz="1200" kern="1200" dirty="0" smtClean="0">
                <a:solidFill>
                  <a:schemeClr val="tx1"/>
                </a:solidFill>
                <a:effectLst/>
                <a:latin typeface="+mn-lt"/>
                <a:ea typeface="+mn-ea"/>
                <a:cs typeface="+mn-cs"/>
              </a:rPr>
              <a:t>Conservative, property-conscious Americans demanded retribution</a:t>
            </a: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25</a:t>
            </a:fld>
            <a:endParaRPr lang="en-US" dirty="0"/>
          </a:p>
        </p:txBody>
      </p:sp>
    </p:spTree>
    <p:extLst>
      <p:ext uri="{BB962C8B-B14F-4D97-AF65-F5344CB8AC3E}">
        <p14:creationId xmlns:p14="http://schemas.microsoft.com/office/powerpoint/2010/main" val="1046653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4 were </a:t>
            </a:r>
            <a:r>
              <a:rPr lang="en-US" sz="1200" kern="1200" dirty="0" smtClean="0">
                <a:solidFill>
                  <a:schemeClr val="tx1"/>
                </a:solidFill>
                <a:effectLst/>
                <a:latin typeface="+mn-lt"/>
                <a:ea typeface="+mn-ea"/>
                <a:cs typeface="+mn-cs"/>
              </a:rPr>
              <a:t>executed</a:t>
            </a:r>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Later gov of Illinois Peter Altgeld, pardoned the remaining anarchists</a:t>
            </a:r>
          </a:p>
          <a:p>
            <a:pPr lvl="2"/>
            <a:r>
              <a:rPr lang="en-US" sz="1200" kern="1200" dirty="0" smtClean="0">
                <a:solidFill>
                  <a:schemeClr val="tx1"/>
                </a:solidFill>
                <a:effectLst/>
                <a:latin typeface="+mn-lt"/>
                <a:ea typeface="+mn-ea"/>
                <a:cs typeface="+mn-cs"/>
              </a:rPr>
              <a:t>Again to most of the middle class, Haymarket bombing was a symbol of social chaos. Anarchism became </a:t>
            </a:r>
            <a:r>
              <a:rPr lang="en-US" sz="1200" kern="1200" dirty="0" smtClean="0">
                <a:solidFill>
                  <a:schemeClr val="tx1"/>
                </a:solidFill>
                <a:effectLst/>
                <a:latin typeface="+mn-lt"/>
                <a:ea typeface="+mn-ea"/>
                <a:cs typeface="+mn-cs"/>
              </a:rPr>
              <a:t>code word </a:t>
            </a:r>
            <a:r>
              <a:rPr lang="en-US" sz="1200" kern="1200" dirty="0" smtClean="0">
                <a:solidFill>
                  <a:schemeClr val="tx1"/>
                </a:solidFill>
                <a:effectLst/>
                <a:latin typeface="+mn-lt"/>
                <a:ea typeface="+mn-ea"/>
                <a:cs typeface="+mn-cs"/>
              </a:rPr>
              <a:t>for </a:t>
            </a:r>
            <a:r>
              <a:rPr lang="en-US" sz="1200" kern="1200" dirty="0" smtClean="0">
                <a:solidFill>
                  <a:schemeClr val="tx1"/>
                </a:solidFill>
                <a:effectLst/>
                <a:latin typeface="+mn-lt"/>
                <a:ea typeface="+mn-ea"/>
                <a:cs typeface="+mn-cs"/>
              </a:rPr>
              <a:t>terrorist even </a:t>
            </a:r>
            <a:r>
              <a:rPr lang="en-US" sz="1200" kern="1200" dirty="0" smtClean="0">
                <a:solidFill>
                  <a:schemeClr val="tx1"/>
                </a:solidFill>
                <a:effectLst/>
                <a:latin typeface="+mn-lt"/>
                <a:ea typeface="+mn-ea"/>
                <a:cs typeface="+mn-cs"/>
              </a:rPr>
              <a:t>though most anarchists were peaceful visionaries</a:t>
            </a:r>
          </a:p>
          <a:p>
            <a:pPr lvl="2"/>
            <a:r>
              <a:rPr lang="en-US" sz="1200" kern="1200" dirty="0" smtClean="0">
                <a:solidFill>
                  <a:schemeClr val="tx1"/>
                </a:solidFill>
                <a:effectLst/>
                <a:latin typeface="+mn-lt"/>
                <a:ea typeface="+mn-ea"/>
                <a:cs typeface="+mn-cs"/>
              </a:rPr>
              <a:t>Anarchists became the biggest obstacle to the growth of labor unions</a:t>
            </a:r>
          </a:p>
          <a:p>
            <a:pPr lvl="2"/>
            <a:r>
              <a:rPr lang="en-US" sz="1200" kern="1200" dirty="0" smtClean="0">
                <a:solidFill>
                  <a:schemeClr val="tx1"/>
                </a:solidFill>
                <a:effectLst/>
                <a:latin typeface="+mn-lt"/>
                <a:ea typeface="+mn-ea"/>
                <a:cs typeface="+mn-cs"/>
              </a:rPr>
              <a:t>KoL never recovered from this</a:t>
            </a: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26</a:t>
            </a:fld>
            <a:endParaRPr lang="en-US" dirty="0"/>
          </a:p>
        </p:txBody>
      </p:sp>
    </p:spTree>
    <p:extLst>
      <p:ext uri="{BB962C8B-B14F-4D97-AF65-F5344CB8AC3E}">
        <p14:creationId xmlns:p14="http://schemas.microsoft.com/office/powerpoint/2010/main" val="754701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1881: American Federation of Labor</a:t>
            </a:r>
          </a:p>
          <a:p>
            <a:pPr lvl="1"/>
            <a:r>
              <a:rPr lang="en-US" sz="1200" kern="1200" dirty="0" smtClean="0">
                <a:solidFill>
                  <a:schemeClr val="tx1"/>
                </a:solidFill>
                <a:effectLst/>
                <a:latin typeface="+mn-lt"/>
                <a:ea typeface="+mn-ea"/>
                <a:cs typeface="+mn-cs"/>
              </a:rPr>
              <a:t>rejected KoL idea of one union for everybody</a:t>
            </a:r>
          </a:p>
          <a:p>
            <a:pPr lvl="1"/>
            <a:r>
              <a:rPr lang="en-US" sz="1200" kern="1200" dirty="0" smtClean="0">
                <a:solidFill>
                  <a:schemeClr val="tx1"/>
                </a:solidFill>
                <a:effectLst/>
                <a:latin typeface="+mn-lt"/>
                <a:ea typeface="+mn-ea"/>
                <a:cs typeface="+mn-cs"/>
              </a:rPr>
              <a:t>association of autonomous craft unions and mainly represented skilled workers</a:t>
            </a:r>
          </a:p>
          <a:p>
            <a:pPr lvl="1"/>
            <a:r>
              <a:rPr lang="en-US" sz="1200" kern="1200" dirty="0" smtClean="0">
                <a:solidFill>
                  <a:schemeClr val="tx1"/>
                </a:solidFill>
                <a:effectLst/>
                <a:latin typeface="+mn-lt"/>
                <a:ea typeface="+mn-ea"/>
                <a:cs typeface="+mn-cs"/>
              </a:rPr>
              <a:t>led by Samuel Gompers</a:t>
            </a:r>
          </a:p>
          <a:p>
            <a:pPr lvl="1"/>
            <a:r>
              <a:rPr lang="en-US" sz="1200" kern="1200" dirty="0" smtClean="0">
                <a:solidFill>
                  <a:schemeClr val="tx1"/>
                </a:solidFill>
                <a:effectLst/>
                <a:latin typeface="+mn-lt"/>
                <a:ea typeface="+mn-ea"/>
                <a:cs typeface="+mn-cs"/>
              </a:rPr>
              <a:t>opposed to women in workforce because it hurt the </a:t>
            </a:r>
            <a:r>
              <a:rPr lang="en-US" sz="1200" kern="1200" dirty="0" smtClean="0">
                <a:solidFill>
                  <a:schemeClr val="tx1"/>
                </a:solidFill>
                <a:effectLst/>
                <a:latin typeface="+mn-lt"/>
                <a:ea typeface="+mn-ea"/>
                <a:cs typeface="+mn-cs"/>
              </a:rPr>
              <a:t>family </a:t>
            </a:r>
            <a:r>
              <a:rPr lang="en-US" sz="1200" kern="1200" dirty="0" smtClean="0">
                <a:solidFill>
                  <a:schemeClr val="tx1"/>
                </a:solidFill>
                <a:effectLst/>
                <a:latin typeface="+mn-lt"/>
                <a:ea typeface="+mn-ea"/>
                <a:cs typeface="+mn-cs"/>
              </a:rPr>
              <a:t>but supported equal pay for women because by raising their pay, made them less attractive to employers so they would be forced out of workplace</a:t>
            </a: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28</a:t>
            </a:fld>
            <a:endParaRPr lang="en-US" dirty="0"/>
          </a:p>
        </p:txBody>
      </p:sp>
    </p:spTree>
    <p:extLst>
      <p:ext uri="{BB962C8B-B14F-4D97-AF65-F5344CB8AC3E}">
        <p14:creationId xmlns:p14="http://schemas.microsoft.com/office/powerpoint/2010/main" val="1343853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Secure greater share of capitalism’s material rewards</a:t>
            </a:r>
          </a:p>
          <a:p>
            <a:pPr lvl="2"/>
            <a:r>
              <a:rPr lang="en-US" sz="1200" kern="1200" dirty="0" smtClean="0">
                <a:solidFill>
                  <a:schemeClr val="tx1"/>
                </a:solidFill>
                <a:effectLst/>
                <a:latin typeface="+mn-lt"/>
                <a:ea typeface="+mn-ea"/>
                <a:cs typeface="+mn-cs"/>
              </a:rPr>
              <a:t>Against a </a:t>
            </a:r>
            <a:r>
              <a:rPr lang="en-US" sz="1200" kern="1200" dirty="0" smtClean="0">
                <a:solidFill>
                  <a:schemeClr val="tx1"/>
                </a:solidFill>
                <a:effectLst/>
                <a:latin typeface="+mn-lt"/>
                <a:ea typeface="+mn-ea"/>
                <a:cs typeface="+mn-cs"/>
              </a:rPr>
              <a:t>workingmen's </a:t>
            </a:r>
            <a:r>
              <a:rPr lang="en-US" sz="1200" kern="1200" dirty="0" smtClean="0">
                <a:solidFill>
                  <a:schemeClr val="tx1"/>
                </a:solidFill>
                <a:effectLst/>
                <a:latin typeface="+mn-lt"/>
                <a:ea typeface="+mn-ea"/>
                <a:cs typeface="+mn-cs"/>
              </a:rPr>
              <a:t>party</a:t>
            </a:r>
          </a:p>
          <a:p>
            <a:pPr lvl="2"/>
            <a:r>
              <a:rPr lang="en-US" sz="1200" kern="1200" dirty="0" smtClean="0">
                <a:solidFill>
                  <a:schemeClr val="tx1"/>
                </a:solidFill>
                <a:effectLst/>
                <a:latin typeface="+mn-lt"/>
                <a:ea typeface="+mn-ea"/>
                <a:cs typeface="+mn-cs"/>
              </a:rPr>
              <a:t>Opposed to govt help in protecting </a:t>
            </a:r>
            <a:r>
              <a:rPr lang="en-US" sz="1200" kern="1200" dirty="0" smtClean="0">
                <a:solidFill>
                  <a:schemeClr val="tx1"/>
                </a:solidFill>
                <a:effectLst/>
                <a:latin typeface="+mn-lt"/>
                <a:ea typeface="+mn-ea"/>
                <a:cs typeface="+mn-cs"/>
              </a:rPr>
              <a:t>labor </a:t>
            </a:r>
            <a:r>
              <a:rPr lang="en-US" sz="1200" kern="1200" dirty="0" smtClean="0">
                <a:solidFill>
                  <a:schemeClr val="tx1"/>
                </a:solidFill>
                <a:effectLst/>
                <a:latin typeface="+mn-lt"/>
                <a:ea typeface="+mn-ea"/>
                <a:cs typeface="+mn-cs"/>
              </a:rPr>
              <a:t>or making better working conditions because then govt could just take away whenever they want</a:t>
            </a:r>
          </a:p>
          <a:p>
            <a:pPr lvl="2"/>
            <a:r>
              <a:rPr lang="en-US" sz="1200" kern="1200" dirty="0" smtClean="0">
                <a:solidFill>
                  <a:schemeClr val="tx1"/>
                </a:solidFill>
                <a:effectLst/>
                <a:latin typeface="+mn-lt"/>
                <a:ea typeface="+mn-ea"/>
                <a:cs typeface="+mn-cs"/>
              </a:rPr>
              <a:t>Better wages and working conditions</a:t>
            </a:r>
          </a:p>
          <a:p>
            <a:pPr lvl="2"/>
            <a:r>
              <a:rPr lang="en-US" sz="1200" kern="1200" dirty="0" smtClean="0">
                <a:solidFill>
                  <a:schemeClr val="tx1"/>
                </a:solidFill>
                <a:effectLst/>
                <a:latin typeface="+mn-lt"/>
                <a:ea typeface="+mn-ea"/>
                <a:cs typeface="+mn-cs"/>
              </a:rPr>
              <a:t>Collective bargaining</a:t>
            </a:r>
          </a:p>
          <a:p>
            <a:pPr lvl="2"/>
            <a:r>
              <a:rPr lang="en-US" sz="1200" kern="1200" dirty="0" smtClean="0">
                <a:solidFill>
                  <a:schemeClr val="tx1"/>
                </a:solidFill>
                <a:effectLst/>
                <a:latin typeface="+mn-lt"/>
                <a:ea typeface="+mn-ea"/>
                <a:cs typeface="+mn-cs"/>
              </a:rPr>
              <a:t>8 hour day</a:t>
            </a:r>
          </a:p>
          <a:p>
            <a:pPr lvl="2"/>
            <a:r>
              <a:rPr lang="en-US" sz="1200" kern="1200" dirty="0" smtClean="0">
                <a:solidFill>
                  <a:schemeClr val="tx1"/>
                </a:solidFill>
                <a:effectLst/>
                <a:latin typeface="+mn-lt"/>
                <a:ea typeface="+mn-ea"/>
                <a:cs typeface="+mn-cs"/>
              </a:rPr>
              <a:t>strikes</a:t>
            </a:r>
          </a:p>
          <a:p>
            <a:pPr lvl="1"/>
            <a:r>
              <a:rPr lang="en-US" sz="1200" kern="1200" dirty="0" smtClean="0">
                <a:solidFill>
                  <a:schemeClr val="tx1"/>
                </a:solidFill>
                <a:effectLst/>
                <a:latin typeface="+mn-lt"/>
                <a:ea typeface="+mn-ea"/>
                <a:cs typeface="+mn-cs"/>
              </a:rPr>
              <a:t>Called for a national strike if workers did not achieve a national 8 hour day by May 1, 1886. </a:t>
            </a:r>
          </a:p>
          <a:p>
            <a:pPr lvl="1"/>
            <a:r>
              <a:rPr lang="en-US" sz="1200" kern="1200" dirty="0" smtClean="0">
                <a:solidFill>
                  <a:schemeClr val="tx1"/>
                </a:solidFill>
                <a:effectLst/>
                <a:latin typeface="+mn-lt"/>
                <a:ea typeface="+mn-ea"/>
                <a:cs typeface="+mn-cs"/>
              </a:rPr>
              <a:t>Haymarket</a:t>
            </a:r>
            <a:r>
              <a:rPr lang="en-US" sz="1200" kern="1200" baseline="0" dirty="0" smtClean="0">
                <a:solidFill>
                  <a:schemeClr val="tx1"/>
                </a:solidFill>
                <a:effectLst/>
                <a:latin typeface="+mn-lt"/>
                <a:ea typeface="+mn-ea"/>
                <a:cs typeface="+mn-cs"/>
              </a:rPr>
              <a:t> Riot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29</a:t>
            </a:fld>
            <a:endParaRPr lang="en-US" dirty="0"/>
          </a:p>
        </p:txBody>
      </p:sp>
    </p:spTree>
    <p:extLst>
      <p:ext uri="{BB962C8B-B14F-4D97-AF65-F5344CB8AC3E}">
        <p14:creationId xmlns:p14="http://schemas.microsoft.com/office/powerpoint/2010/main" val="4206564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Amalgamated Association of Iron and Steel Workers </a:t>
            </a:r>
            <a:r>
              <a:rPr lang="en-US" sz="1200" kern="1200" dirty="0" smtClean="0">
                <a:solidFill>
                  <a:schemeClr val="tx1"/>
                </a:solidFill>
                <a:effectLst/>
                <a:latin typeface="+mn-lt"/>
                <a:ea typeface="+mn-ea"/>
                <a:cs typeface="+mn-cs"/>
              </a:rPr>
              <a:t>(affiliated </a:t>
            </a:r>
            <a:r>
              <a:rPr lang="en-US" sz="1200" kern="1200" dirty="0" smtClean="0">
                <a:solidFill>
                  <a:schemeClr val="tx1"/>
                </a:solidFill>
                <a:effectLst/>
                <a:latin typeface="+mn-lt"/>
                <a:ea typeface="+mn-ea"/>
                <a:cs typeface="+mn-cs"/>
              </a:rPr>
              <a:t>with AFL) was most powerful trade union in country</a:t>
            </a:r>
          </a:p>
          <a:p>
            <a:pPr lvl="1"/>
            <a:r>
              <a:rPr lang="en-US" sz="1200" kern="1200" dirty="0" smtClean="0">
                <a:solidFill>
                  <a:schemeClr val="tx1"/>
                </a:solidFill>
                <a:effectLst/>
                <a:latin typeface="+mn-lt"/>
                <a:ea typeface="+mn-ea"/>
                <a:cs typeface="+mn-cs"/>
              </a:rPr>
              <a:t>Managers hated the power the union had because skilled steel workers in high demand</a:t>
            </a:r>
          </a:p>
          <a:p>
            <a:pPr lvl="1"/>
            <a:r>
              <a:rPr lang="en-US" sz="1200" kern="1200" dirty="0" smtClean="0">
                <a:solidFill>
                  <a:schemeClr val="tx1"/>
                </a:solidFill>
                <a:effectLst/>
                <a:latin typeface="+mn-lt"/>
                <a:ea typeface="+mn-ea"/>
                <a:cs typeface="+mn-cs"/>
              </a:rPr>
              <a:t>By mid- 1880s, steel industry introduced changes to process that made steelmaking more streamlined and less dependent on skilled labor</a:t>
            </a:r>
          </a:p>
          <a:p>
            <a:pPr lvl="1"/>
            <a:r>
              <a:rPr lang="en-US" sz="1200" kern="1200" dirty="0" smtClean="0">
                <a:solidFill>
                  <a:schemeClr val="tx1"/>
                </a:solidFill>
                <a:effectLst/>
                <a:latin typeface="+mn-lt"/>
                <a:ea typeface="+mn-ea"/>
                <a:cs typeface="+mn-cs"/>
              </a:rPr>
              <a:t>1890: Carnegie and his close associate Henry Clay Frick want to get rid of the union</a:t>
            </a: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30</a:t>
            </a:fld>
            <a:endParaRPr lang="en-US" dirty="0"/>
          </a:p>
        </p:txBody>
      </p:sp>
    </p:spTree>
    <p:extLst>
      <p:ext uri="{BB962C8B-B14F-4D97-AF65-F5344CB8AC3E}">
        <p14:creationId xmlns:p14="http://schemas.microsoft.com/office/powerpoint/2010/main" val="2342618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1892: Company stopped negotiating with the Union</a:t>
            </a:r>
          </a:p>
          <a:p>
            <a:pPr lvl="1"/>
            <a:r>
              <a:rPr lang="en-US" sz="1200" kern="1200" dirty="0" smtClean="0">
                <a:solidFill>
                  <a:schemeClr val="tx1"/>
                </a:solidFill>
                <a:effectLst/>
                <a:latin typeface="+mn-lt"/>
                <a:ea typeface="+mn-ea"/>
                <a:cs typeface="+mn-cs"/>
              </a:rPr>
              <a:t>Announced </a:t>
            </a:r>
            <a:r>
              <a:rPr lang="en-US" sz="1200" kern="1200" dirty="0" smtClean="0">
                <a:solidFill>
                  <a:schemeClr val="tx1"/>
                </a:solidFill>
                <a:effectLst/>
                <a:latin typeface="+mn-lt"/>
                <a:ea typeface="+mn-ea"/>
                <a:cs typeface="+mn-cs"/>
              </a:rPr>
              <a:t>a wage cut</a:t>
            </a:r>
          </a:p>
          <a:p>
            <a:pPr lvl="1"/>
            <a:r>
              <a:rPr lang="en-US" sz="1200" kern="1200" dirty="0" smtClean="0">
                <a:solidFill>
                  <a:schemeClr val="tx1"/>
                </a:solidFill>
                <a:effectLst/>
                <a:latin typeface="+mn-lt"/>
                <a:ea typeface="+mn-ea"/>
                <a:cs typeface="+mn-cs"/>
              </a:rPr>
              <a:t>Union called for a strike</a:t>
            </a:r>
          </a:p>
          <a:p>
            <a:pPr lvl="1"/>
            <a:r>
              <a:rPr lang="en-US" sz="1200" kern="1200" dirty="0" smtClean="0">
                <a:solidFill>
                  <a:schemeClr val="tx1"/>
                </a:solidFill>
                <a:effectLst/>
                <a:latin typeface="+mn-lt"/>
                <a:ea typeface="+mn-ea"/>
                <a:cs typeface="+mn-cs"/>
              </a:rPr>
              <a:t>Frick hired Pinkerton agency to break the strike and allow the plant to reopen with new workers</a:t>
            </a:r>
          </a:p>
          <a:p>
            <a:pPr lvl="1"/>
            <a:r>
              <a:rPr lang="en-US" sz="1200" kern="1200" dirty="0" smtClean="0">
                <a:solidFill>
                  <a:schemeClr val="tx1"/>
                </a:solidFill>
                <a:effectLst/>
                <a:latin typeface="+mn-lt"/>
                <a:ea typeface="+mn-ea"/>
                <a:cs typeface="+mn-cs"/>
              </a:rPr>
              <a:t>Strikers were waiting for the Pinkertons; oil in water set it ablaze, guns and dynamite; Pinkertons surrender</a:t>
            </a:r>
          </a:p>
          <a:p>
            <a:pPr lvl="1"/>
            <a:r>
              <a:rPr lang="en-US" sz="1200" kern="1200" dirty="0" smtClean="0">
                <a:solidFill>
                  <a:schemeClr val="tx1"/>
                </a:solidFill>
                <a:effectLst/>
                <a:latin typeface="+mn-lt"/>
                <a:ea typeface="+mn-ea"/>
                <a:cs typeface="+mn-cs"/>
              </a:rPr>
              <a:t>Frick convinces governor to call </a:t>
            </a:r>
            <a:r>
              <a:rPr lang="en-US" sz="1200" kern="1200" dirty="0" smtClean="0">
                <a:solidFill>
                  <a:schemeClr val="tx1"/>
                </a:solidFill>
                <a:effectLst/>
                <a:latin typeface="+mn-lt"/>
                <a:ea typeface="+mn-ea"/>
                <a:cs typeface="+mn-cs"/>
              </a:rPr>
              <a:t>National </a:t>
            </a:r>
            <a:r>
              <a:rPr lang="en-US" sz="1200" kern="1200" dirty="0" smtClean="0">
                <a:solidFill>
                  <a:schemeClr val="tx1"/>
                </a:solidFill>
                <a:effectLst/>
                <a:latin typeface="+mn-lt"/>
                <a:ea typeface="+mn-ea"/>
                <a:cs typeface="+mn-cs"/>
              </a:rPr>
              <a:t>Guard of 8K troops to protect strikebreakers as they worked</a:t>
            </a: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31</a:t>
            </a:fld>
            <a:endParaRPr lang="en-US" dirty="0"/>
          </a:p>
        </p:txBody>
      </p:sp>
    </p:spTree>
    <p:extLst>
      <p:ext uri="{BB962C8B-B14F-4D97-AF65-F5344CB8AC3E}">
        <p14:creationId xmlns:p14="http://schemas.microsoft.com/office/powerpoint/2010/main" val="3698949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Public opinion turned when radical attempted to murder Frick</a:t>
            </a:r>
          </a:p>
          <a:p>
            <a:pPr lvl="1"/>
            <a:r>
              <a:rPr lang="en-US" sz="1200" kern="1200" dirty="0" smtClean="0">
                <a:solidFill>
                  <a:schemeClr val="tx1"/>
                </a:solidFill>
                <a:effectLst/>
                <a:latin typeface="+mn-lt"/>
                <a:ea typeface="+mn-ea"/>
                <a:cs typeface="+mn-cs"/>
              </a:rPr>
              <a:t>Slowly </a:t>
            </a:r>
            <a:r>
              <a:rPr lang="en-US" sz="1200" kern="1200" dirty="0" smtClean="0">
                <a:solidFill>
                  <a:schemeClr val="tx1"/>
                </a:solidFill>
                <a:effectLst/>
                <a:latin typeface="+mn-lt"/>
                <a:ea typeface="+mn-ea"/>
                <a:cs typeface="+mn-cs"/>
              </a:rPr>
              <a:t>workers </a:t>
            </a:r>
            <a:r>
              <a:rPr lang="en-US" sz="1200" kern="1200" dirty="0" smtClean="0">
                <a:solidFill>
                  <a:schemeClr val="tx1"/>
                </a:solidFill>
                <a:effectLst/>
                <a:latin typeface="+mn-lt"/>
                <a:ea typeface="+mn-ea"/>
                <a:cs typeface="+mn-cs"/>
              </a:rPr>
              <a:t>began going back to work</a:t>
            </a:r>
          </a:p>
          <a:p>
            <a:pPr lvl="1"/>
            <a:r>
              <a:rPr lang="en-US" sz="1200" kern="1200" dirty="0" smtClean="0">
                <a:solidFill>
                  <a:schemeClr val="tx1"/>
                </a:solidFill>
                <a:effectLst/>
                <a:latin typeface="+mn-lt"/>
                <a:ea typeface="+mn-ea"/>
                <a:cs typeface="+mn-cs"/>
              </a:rPr>
              <a:t>After 4 months the </a:t>
            </a:r>
            <a:r>
              <a:rPr lang="en-US" sz="1200" kern="1200" dirty="0" smtClean="0">
                <a:solidFill>
                  <a:schemeClr val="tx1"/>
                </a:solidFill>
                <a:effectLst/>
                <a:latin typeface="+mn-lt"/>
                <a:ea typeface="+mn-ea"/>
                <a:cs typeface="+mn-cs"/>
              </a:rPr>
              <a:t>union </a:t>
            </a:r>
            <a:r>
              <a:rPr lang="en-US" sz="1200" kern="1200" dirty="0" smtClean="0">
                <a:solidFill>
                  <a:schemeClr val="tx1"/>
                </a:solidFill>
                <a:effectLst/>
                <a:latin typeface="+mn-lt"/>
                <a:ea typeface="+mn-ea"/>
                <a:cs typeface="+mn-cs"/>
              </a:rPr>
              <a:t>surrendered</a:t>
            </a:r>
          </a:p>
          <a:p>
            <a:pPr lvl="1"/>
            <a:r>
              <a:rPr lang="en-US" sz="1200" kern="1200" dirty="0" smtClean="0">
                <a:solidFill>
                  <a:schemeClr val="tx1"/>
                </a:solidFill>
                <a:effectLst/>
                <a:latin typeface="+mn-lt"/>
                <a:ea typeface="+mn-ea"/>
                <a:cs typeface="+mn-cs"/>
              </a:rPr>
              <a:t>By 1900, all steel plants had separated from the Amalgamated union</a:t>
            </a:r>
          </a:p>
          <a:p>
            <a:pPr lvl="1"/>
            <a:r>
              <a:rPr lang="en-US" sz="1200" kern="1200" dirty="0" smtClean="0">
                <a:solidFill>
                  <a:schemeClr val="tx1"/>
                </a:solidFill>
                <a:effectLst/>
                <a:latin typeface="+mn-lt"/>
                <a:ea typeface="+mn-ea"/>
                <a:cs typeface="+mn-cs"/>
              </a:rPr>
              <a:t>Decline of the union was symbol of erosion of union strength as factory labor became increasingly unskilled</a:t>
            </a: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32</a:t>
            </a:fld>
            <a:endParaRPr lang="en-US" dirty="0"/>
          </a:p>
        </p:txBody>
      </p:sp>
    </p:spTree>
    <p:extLst>
      <p:ext uri="{BB962C8B-B14F-4D97-AF65-F5344CB8AC3E}">
        <p14:creationId xmlns:p14="http://schemas.microsoft.com/office/powerpoint/2010/main" val="3673155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1894</a:t>
            </a:r>
          </a:p>
          <a:p>
            <a:pPr lvl="1"/>
            <a:r>
              <a:rPr lang="en-US" sz="1200" kern="1200" dirty="0" smtClean="0">
                <a:solidFill>
                  <a:schemeClr val="tx1"/>
                </a:solidFill>
                <a:effectLst/>
                <a:latin typeface="+mn-lt"/>
                <a:ea typeface="+mn-ea"/>
                <a:cs typeface="+mn-cs"/>
              </a:rPr>
              <a:t>Pullman Company made sleeping and parlor cars</a:t>
            </a:r>
          </a:p>
          <a:p>
            <a:pPr lvl="1"/>
            <a:r>
              <a:rPr lang="en-US" sz="1200" kern="1200" dirty="0" smtClean="0">
                <a:solidFill>
                  <a:schemeClr val="tx1"/>
                </a:solidFill>
                <a:effectLst/>
                <a:latin typeface="+mn-lt"/>
                <a:ea typeface="+mn-ea"/>
                <a:cs typeface="+mn-cs"/>
              </a:rPr>
              <a:t>600 acre company town</a:t>
            </a:r>
          </a:p>
          <a:p>
            <a:pPr lvl="1"/>
            <a:r>
              <a:rPr lang="en-US" sz="1200" kern="1200" dirty="0" smtClean="0">
                <a:solidFill>
                  <a:schemeClr val="tx1"/>
                </a:solidFill>
                <a:effectLst/>
                <a:latin typeface="+mn-lt"/>
                <a:ea typeface="+mn-ea"/>
                <a:cs typeface="+mn-cs"/>
              </a:rPr>
              <a:t>winter of 1893-4; Pullman slashed wages by 25% because of the Panic of 1893; but Pullman did not cut rents which were already 20-25% higher than the rents in the surrounding areas</a:t>
            </a:r>
          </a:p>
          <a:p>
            <a:pPr lvl="1"/>
            <a:r>
              <a:rPr lang="en-US" sz="1200" kern="1200" dirty="0" smtClean="0">
                <a:solidFill>
                  <a:schemeClr val="tx1"/>
                </a:solidFill>
                <a:effectLst/>
                <a:latin typeface="+mn-lt"/>
                <a:ea typeface="+mn-ea"/>
                <a:cs typeface="+mn-cs"/>
              </a:rPr>
              <a:t>Workers went on strike</a:t>
            </a: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34</a:t>
            </a:fld>
            <a:endParaRPr lang="en-US" dirty="0"/>
          </a:p>
        </p:txBody>
      </p:sp>
    </p:spTree>
    <p:extLst>
      <p:ext uri="{BB962C8B-B14F-4D97-AF65-F5344CB8AC3E}">
        <p14:creationId xmlns:p14="http://schemas.microsoft.com/office/powerpoint/2010/main" val="3104810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4F3132B-4188-D04A-B1F7-BB557D7D685D}" type="slidenum">
              <a:rPr lang="en-US"/>
              <a:pPr>
                <a:defRPr/>
              </a:pPr>
              <a:t>5</a:t>
            </a:fld>
            <a:endParaRPr lang="en-US" dirty="0"/>
          </a:p>
        </p:txBody>
      </p:sp>
      <p:sp>
        <p:nvSpPr>
          <p:cNvPr id="2979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97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Persuaded the American Railway Union led by Eugene Debs to join in the strike</a:t>
            </a:r>
          </a:p>
          <a:p>
            <a:pPr lvl="1"/>
            <a:r>
              <a:rPr lang="en-US" sz="1200" kern="1200" dirty="0" smtClean="0">
                <a:solidFill>
                  <a:schemeClr val="tx1"/>
                </a:solidFill>
                <a:effectLst/>
                <a:latin typeface="+mn-lt"/>
                <a:ea typeface="+mn-ea"/>
                <a:cs typeface="+mn-cs"/>
              </a:rPr>
              <a:t>They did and asked their members not to handle Pullman cars and equipment</a:t>
            </a:r>
          </a:p>
          <a:p>
            <a:pPr lvl="1"/>
            <a:r>
              <a:rPr lang="en-US" sz="1200" kern="1200" dirty="0" smtClean="0">
                <a:solidFill>
                  <a:schemeClr val="tx1"/>
                </a:solidFill>
                <a:effectLst/>
                <a:latin typeface="+mn-lt"/>
                <a:ea typeface="+mn-ea"/>
                <a:cs typeface="+mn-cs"/>
              </a:rPr>
              <a:t>Thousands of workers in 27 states went on strike; transportation from Chicago to Pacific was at a standstill</a:t>
            </a:r>
          </a:p>
          <a:p>
            <a:pPr lvl="1"/>
            <a:r>
              <a:rPr lang="en-US" sz="1200" kern="1200" dirty="0" smtClean="0">
                <a:solidFill>
                  <a:schemeClr val="tx1"/>
                </a:solidFill>
                <a:effectLst/>
                <a:latin typeface="+mn-lt"/>
                <a:ea typeface="+mn-ea"/>
                <a:cs typeface="+mn-cs"/>
              </a:rPr>
              <a:t>Gov of IL Altgeld refused to use state militia to help out Pullman</a:t>
            </a: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36</a:t>
            </a:fld>
            <a:endParaRPr lang="en-US" dirty="0"/>
          </a:p>
        </p:txBody>
      </p:sp>
    </p:spTree>
    <p:extLst>
      <p:ext uri="{BB962C8B-B14F-4D97-AF65-F5344CB8AC3E}">
        <p14:creationId xmlns:p14="http://schemas.microsoft.com/office/powerpoint/2010/main" val="3596476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Convinced Pres. Cleveland and Attorney General Richard Olney (former railroad lawyer who hated unions) to dispatch 2K troop to the Chicago area</a:t>
            </a: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37</a:t>
            </a:fld>
            <a:endParaRPr lang="en-US" dirty="0"/>
          </a:p>
        </p:txBody>
      </p:sp>
    </p:spTree>
    <p:extLst>
      <p:ext uri="{BB962C8B-B14F-4D97-AF65-F5344CB8AC3E}">
        <p14:creationId xmlns:p14="http://schemas.microsoft.com/office/powerpoint/2010/main" val="3843993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Federal court issued </a:t>
            </a:r>
            <a:r>
              <a:rPr lang="en-US" sz="1200" kern="1200" dirty="0" smtClean="0">
                <a:solidFill>
                  <a:schemeClr val="tx1"/>
                </a:solidFill>
                <a:effectLst/>
                <a:latin typeface="+mn-lt"/>
                <a:ea typeface="+mn-ea"/>
                <a:cs typeface="+mn-cs"/>
              </a:rPr>
              <a:t>injunction </a:t>
            </a:r>
            <a:r>
              <a:rPr lang="en-US" sz="1200" kern="1200" dirty="0" smtClean="0">
                <a:solidFill>
                  <a:schemeClr val="tx1"/>
                </a:solidFill>
                <a:effectLst/>
                <a:latin typeface="+mn-lt"/>
                <a:ea typeface="+mn-ea"/>
                <a:cs typeface="+mn-cs"/>
              </a:rPr>
              <a:t>to end strike; but strike continued</a:t>
            </a:r>
          </a:p>
          <a:p>
            <a:pPr lvl="1"/>
            <a:r>
              <a:rPr lang="en-US" sz="1200" kern="1200" dirty="0" smtClean="0">
                <a:solidFill>
                  <a:schemeClr val="tx1"/>
                </a:solidFill>
                <a:effectLst/>
                <a:latin typeface="+mn-lt"/>
                <a:ea typeface="+mn-ea"/>
                <a:cs typeface="+mn-cs"/>
              </a:rPr>
              <a:t>Debs and other leaders were arrested</a:t>
            </a:r>
          </a:p>
          <a:p>
            <a:pPr lvl="1"/>
            <a:r>
              <a:rPr lang="en-US" sz="1200" kern="1200" dirty="0" smtClean="0">
                <a:solidFill>
                  <a:schemeClr val="tx1"/>
                </a:solidFill>
                <a:effectLst/>
                <a:latin typeface="+mn-lt"/>
                <a:ea typeface="+mn-ea"/>
                <a:cs typeface="+mn-cs"/>
              </a:rPr>
              <a:t>With federal troops protecting the hiring of new workers, leaders in jail, the strike collapsed</a:t>
            </a: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38</a:t>
            </a:fld>
            <a:endParaRPr lang="en-US" dirty="0"/>
          </a:p>
        </p:txBody>
      </p:sp>
    </p:spTree>
    <p:extLst>
      <p:ext uri="{BB962C8B-B14F-4D97-AF65-F5344CB8AC3E}">
        <p14:creationId xmlns:p14="http://schemas.microsoft.com/office/powerpoint/2010/main" val="109978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Wages did not rise enough to keep up with cost of living</a:t>
            </a:r>
          </a:p>
          <a:p>
            <a:pPr lvl="1"/>
            <a:r>
              <a:rPr lang="en-US" sz="1200" kern="1200" dirty="0" smtClean="0">
                <a:solidFill>
                  <a:schemeClr val="tx1"/>
                </a:solidFill>
                <a:effectLst/>
                <a:latin typeface="+mn-lt"/>
                <a:ea typeface="+mn-ea"/>
                <a:cs typeface="+mn-cs"/>
              </a:rPr>
              <a:t>While some victories like federal govt 8 hour workday (1892) other legislative victories were not enforced</a:t>
            </a:r>
          </a:p>
          <a:p>
            <a:pPr lvl="1"/>
            <a:r>
              <a:rPr lang="en-US" sz="1200" kern="1200" dirty="0" smtClean="0">
                <a:solidFill>
                  <a:schemeClr val="tx1"/>
                </a:solidFill>
                <a:effectLst/>
                <a:latin typeface="+mn-lt"/>
                <a:ea typeface="+mn-ea"/>
                <a:cs typeface="+mn-cs"/>
              </a:rPr>
              <a:t>Labor organizations represented only 4% of the industrial workforce (fewer than 1 million)</a:t>
            </a:r>
          </a:p>
          <a:p>
            <a:pPr lvl="1"/>
            <a:r>
              <a:rPr lang="en-US" sz="1200" kern="1200" dirty="0" smtClean="0">
                <a:solidFill>
                  <a:schemeClr val="tx1"/>
                </a:solidFill>
                <a:effectLst/>
                <a:latin typeface="+mn-lt"/>
                <a:ea typeface="+mn-ea"/>
                <a:cs typeface="+mn-cs"/>
              </a:rPr>
              <a:t>Most important AFL excluded unskilled workers</a:t>
            </a:r>
          </a:p>
          <a:p>
            <a:pPr lvl="1"/>
            <a:r>
              <a:rPr lang="en-US" sz="1200" kern="1200" dirty="0" smtClean="0">
                <a:solidFill>
                  <a:schemeClr val="tx1"/>
                </a:solidFill>
                <a:effectLst/>
                <a:latin typeface="+mn-lt"/>
                <a:ea typeface="+mn-ea"/>
                <a:cs typeface="+mn-cs"/>
              </a:rPr>
              <a:t>Tensions of different ethnic and racial groups kept labor separated</a:t>
            </a:r>
          </a:p>
          <a:p>
            <a:pPr lvl="1"/>
            <a:r>
              <a:rPr lang="en-US" sz="1200" kern="1200" dirty="0" smtClean="0">
                <a:solidFill>
                  <a:schemeClr val="tx1"/>
                </a:solidFill>
                <a:effectLst/>
                <a:latin typeface="+mn-lt"/>
                <a:ea typeface="+mn-ea"/>
                <a:cs typeface="+mn-cs"/>
              </a:rPr>
              <a:t>Labor force was in constant motion; could not establish ties to community</a:t>
            </a:r>
          </a:p>
          <a:p>
            <a:pPr lvl="1"/>
            <a:r>
              <a:rPr lang="en-US" sz="1200" kern="1200" dirty="0" smtClean="0">
                <a:solidFill>
                  <a:schemeClr val="tx1"/>
                </a:solidFill>
                <a:effectLst/>
                <a:latin typeface="+mn-lt"/>
                <a:ea typeface="+mn-ea"/>
                <a:cs typeface="+mn-cs"/>
              </a:rPr>
              <a:t>Strength of the forces against labor to powerful</a:t>
            </a:r>
          </a:p>
          <a:p>
            <a:pPr lvl="2"/>
            <a:r>
              <a:rPr lang="en-US" sz="1200" kern="1200" dirty="0" smtClean="0">
                <a:solidFill>
                  <a:schemeClr val="tx1"/>
                </a:solidFill>
                <a:effectLst/>
                <a:latin typeface="+mn-lt"/>
                <a:ea typeface="+mn-ea"/>
                <a:cs typeface="+mn-cs"/>
              </a:rPr>
              <a:t>Vast wealth and power of corporations (infiltration of unions, spies in working class communities and sabotage)</a:t>
            </a:r>
          </a:p>
          <a:p>
            <a:pPr lvl="2"/>
            <a:r>
              <a:rPr lang="en-US" sz="1200" kern="1200" dirty="0" smtClean="0">
                <a:solidFill>
                  <a:schemeClr val="tx1"/>
                </a:solidFill>
                <a:effectLst/>
                <a:latin typeface="+mn-lt"/>
                <a:ea typeface="+mn-ea"/>
                <a:cs typeface="+mn-cs"/>
              </a:rPr>
              <a:t>Corporations had support of local, state and federal govtd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17EDD7-5EF0-2F4A-B8FE-43672A8DDFAB}" type="slidenum">
              <a:rPr lang="en-US" smtClean="0"/>
              <a:t>49</a:t>
            </a:fld>
            <a:endParaRPr lang="en-US" dirty="0"/>
          </a:p>
        </p:txBody>
      </p:sp>
    </p:spTree>
    <p:extLst>
      <p:ext uri="{BB962C8B-B14F-4D97-AF65-F5344CB8AC3E}">
        <p14:creationId xmlns:p14="http://schemas.microsoft.com/office/powerpoint/2010/main" val="117874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Demand for factory labor grew</a:t>
            </a:r>
          </a:p>
          <a:p>
            <a:pPr lvl="1"/>
            <a:r>
              <a:rPr lang="en-US" sz="1200" kern="1200" dirty="0" smtClean="0">
                <a:solidFill>
                  <a:schemeClr val="tx1"/>
                </a:solidFill>
                <a:effectLst/>
                <a:latin typeface="+mn-lt"/>
                <a:ea typeface="+mn-ea"/>
                <a:cs typeface="+mn-cs"/>
              </a:rPr>
              <a:t>Met by</a:t>
            </a:r>
          </a:p>
          <a:p>
            <a:pPr lvl="2"/>
            <a:r>
              <a:rPr lang="en-US" sz="1200" kern="1200" dirty="0" smtClean="0">
                <a:solidFill>
                  <a:schemeClr val="tx1"/>
                </a:solidFill>
                <a:effectLst/>
                <a:latin typeface="+mn-lt"/>
                <a:ea typeface="+mn-ea"/>
                <a:cs typeface="+mn-cs"/>
              </a:rPr>
              <a:t>Farmers moving into cities</a:t>
            </a:r>
          </a:p>
          <a:p>
            <a:pPr lvl="2"/>
            <a:r>
              <a:rPr lang="en-US" sz="1200" kern="1200" dirty="0" smtClean="0">
                <a:solidFill>
                  <a:schemeClr val="tx1"/>
                </a:solidFill>
                <a:effectLst/>
                <a:latin typeface="+mn-lt"/>
                <a:ea typeface="+mn-ea"/>
                <a:cs typeface="+mn-cs"/>
              </a:rPr>
              <a:t>Immigrants. 25 million from 1865-1915</a:t>
            </a:r>
          </a:p>
          <a:p>
            <a:pPr lvl="3"/>
            <a:r>
              <a:rPr lang="en-US" sz="1200" kern="1200" dirty="0" smtClean="0">
                <a:solidFill>
                  <a:schemeClr val="tx1"/>
                </a:solidFill>
                <a:effectLst/>
                <a:latin typeface="+mn-lt"/>
                <a:ea typeface="+mn-ea"/>
                <a:cs typeface="+mn-cs"/>
              </a:rPr>
              <a:t>1870-80s: immigrants from traditional sources (England, Ireland and Northern Europe)</a:t>
            </a:r>
          </a:p>
          <a:p>
            <a:pPr lvl="3"/>
            <a:r>
              <a:rPr lang="en-US" sz="1200" kern="1200" dirty="0" smtClean="0">
                <a:solidFill>
                  <a:schemeClr val="tx1"/>
                </a:solidFill>
                <a:effectLst/>
                <a:latin typeface="+mn-lt"/>
                <a:ea typeface="+mn-ea"/>
                <a:cs typeface="+mn-cs"/>
              </a:rPr>
              <a:t>1880s-onwards: from Southern and Eastern Europe (Italian, Greek, Russians, Poles, Slavs); Mexican and Chinese in West</a:t>
            </a:r>
          </a:p>
          <a:p>
            <a:pPr lvl="1"/>
            <a:r>
              <a:rPr lang="en-US" sz="1200" kern="1200" dirty="0" smtClean="0">
                <a:solidFill>
                  <a:schemeClr val="tx1"/>
                </a:solidFill>
                <a:effectLst/>
                <a:latin typeface="+mn-lt"/>
                <a:ea typeface="+mn-ea"/>
                <a:cs typeface="+mn-cs"/>
              </a:rPr>
              <a:t>Immigrants came here b/c faced poverty and oppression and new opportunities</a:t>
            </a:r>
          </a:p>
          <a:p>
            <a:pPr lvl="1"/>
            <a:r>
              <a:rPr lang="en-US" sz="1200" kern="1200" dirty="0" smtClean="0">
                <a:solidFill>
                  <a:schemeClr val="tx1"/>
                </a:solidFill>
                <a:effectLst/>
                <a:latin typeface="+mn-lt"/>
                <a:ea typeface="+mn-ea"/>
                <a:cs typeface="+mn-cs"/>
              </a:rPr>
              <a:t>How did they get here?</a:t>
            </a:r>
          </a:p>
          <a:p>
            <a:pPr lvl="2"/>
            <a:r>
              <a:rPr lang="en-US" sz="1200" kern="1200" dirty="0" smtClean="0">
                <a:solidFill>
                  <a:schemeClr val="tx1"/>
                </a:solidFill>
                <a:effectLst/>
                <a:latin typeface="+mn-lt"/>
                <a:ea typeface="+mn-ea"/>
                <a:cs typeface="+mn-cs"/>
              </a:rPr>
              <a:t>Sometimes lured by false advertising</a:t>
            </a:r>
          </a:p>
          <a:p>
            <a:pPr lvl="2"/>
            <a:r>
              <a:rPr lang="en-US" sz="1200" kern="1200" dirty="0" smtClean="0">
                <a:solidFill>
                  <a:schemeClr val="tx1"/>
                </a:solidFill>
                <a:effectLst/>
                <a:latin typeface="+mn-lt"/>
                <a:ea typeface="+mn-ea"/>
                <a:cs typeface="+mn-cs"/>
              </a:rPr>
              <a:t>Foreign born labor brokers </a:t>
            </a:r>
            <a:r>
              <a:rPr lang="en-US" sz="1200" kern="1200" dirty="0" smtClean="0">
                <a:solidFill>
                  <a:schemeClr val="tx1"/>
                </a:solidFill>
                <a:effectLst/>
                <a:latin typeface="+mn-lt"/>
                <a:ea typeface="+mn-ea"/>
                <a:cs typeface="+mn-cs"/>
              </a:rPr>
              <a:t>who recruited </a:t>
            </a:r>
            <a:r>
              <a:rPr lang="en-US" sz="1200" kern="1200" dirty="0" smtClean="0">
                <a:solidFill>
                  <a:schemeClr val="tx1"/>
                </a:solidFill>
                <a:effectLst/>
                <a:latin typeface="+mn-lt"/>
                <a:ea typeface="+mn-ea"/>
                <a:cs typeface="+mn-cs"/>
              </a:rPr>
              <a:t>work gangs of their fellow nationals</a:t>
            </a: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7</a:t>
            </a:fld>
            <a:endParaRPr lang="en-US" dirty="0"/>
          </a:p>
        </p:txBody>
      </p:sp>
    </p:spTree>
    <p:extLst>
      <p:ext uri="{BB962C8B-B14F-4D97-AF65-F5344CB8AC3E}">
        <p14:creationId xmlns:p14="http://schemas.microsoft.com/office/powerpoint/2010/main" val="2873202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5" name="Rectangle 3"/>
          <p:cNvSpPr>
            <a:spLocks noGrp="1"/>
          </p:cNvSpPr>
          <p:nvPr>
            <p:ph type="body" idx="1"/>
          </p:nvPr>
        </p:nvSpPr>
        <p:spPr bwMode="auto">
          <a:xfrm>
            <a:off x="1219200" y="3257550"/>
            <a:ext cx="67056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sz="1200" kern="1200" dirty="0" smtClean="0">
                <a:solidFill>
                  <a:schemeClr val="tx1"/>
                </a:solidFill>
                <a:effectLst/>
                <a:latin typeface="+mn-lt"/>
                <a:ea typeface="+mn-ea"/>
                <a:cs typeface="+mn-cs"/>
              </a:rPr>
              <a:t>Heightened Ethnic Tensions</a:t>
            </a:r>
          </a:p>
          <a:p>
            <a:pPr lvl="2"/>
            <a:r>
              <a:rPr lang="en-US" sz="1200" kern="1200" dirty="0" smtClean="0">
                <a:solidFill>
                  <a:schemeClr val="tx1"/>
                </a:solidFill>
                <a:effectLst/>
                <a:latin typeface="+mn-lt"/>
                <a:ea typeface="+mn-ea"/>
                <a:cs typeface="+mn-cs"/>
              </a:rPr>
              <a:t>Low paid Poles, Greeks and French Canadians </a:t>
            </a:r>
            <a:r>
              <a:rPr lang="en-US" sz="1200" kern="1200" dirty="0" smtClean="0">
                <a:solidFill>
                  <a:schemeClr val="tx1"/>
                </a:solidFill>
                <a:effectLst/>
                <a:latin typeface="+mn-lt"/>
                <a:ea typeface="+mn-ea"/>
                <a:cs typeface="+mn-cs"/>
              </a:rPr>
              <a:t>displaced </a:t>
            </a:r>
            <a:r>
              <a:rPr lang="en-US" sz="1200" kern="1200" dirty="0" smtClean="0">
                <a:solidFill>
                  <a:schemeClr val="tx1"/>
                </a:solidFill>
                <a:effectLst/>
                <a:latin typeface="+mn-lt"/>
                <a:ea typeface="+mn-ea"/>
                <a:cs typeface="+mn-cs"/>
              </a:rPr>
              <a:t>British and Irish workers in New England</a:t>
            </a:r>
          </a:p>
          <a:p>
            <a:pPr lvl="2"/>
            <a:r>
              <a:rPr lang="en-US" sz="1200" kern="1200" dirty="0" smtClean="0">
                <a:solidFill>
                  <a:schemeClr val="tx1"/>
                </a:solidFill>
                <a:effectLst/>
                <a:latin typeface="+mn-lt"/>
                <a:ea typeface="+mn-ea"/>
                <a:cs typeface="+mn-cs"/>
              </a:rPr>
              <a:t>Italians, Slavs and Poles displaced northern immigrant Europeans in the East</a:t>
            </a:r>
          </a:p>
          <a:p>
            <a:pPr lvl="2"/>
            <a:r>
              <a:rPr lang="en-US" sz="1200" kern="1200" dirty="0" smtClean="0">
                <a:solidFill>
                  <a:schemeClr val="tx1"/>
                </a:solidFill>
                <a:effectLst/>
                <a:latin typeface="+mn-lt"/>
                <a:ea typeface="+mn-ea"/>
                <a:cs typeface="+mn-cs"/>
              </a:rPr>
              <a:t>Chinese and Mex displaced Anglo and African American workers in the West and Texas</a:t>
            </a:r>
          </a:p>
          <a:p>
            <a:endParaRPr lang="en-US" dirty="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000" kern="1200" dirty="0" smtClean="0">
                <a:solidFill>
                  <a:schemeClr val="tx1"/>
                </a:solidFill>
                <a:effectLst/>
                <a:latin typeface="+mn-lt"/>
                <a:ea typeface="+mn-ea"/>
                <a:cs typeface="+mn-cs"/>
              </a:rPr>
              <a:t>1900: </a:t>
            </a:r>
            <a:r>
              <a:rPr lang="en-US" sz="1000" kern="1200" dirty="0" smtClean="0">
                <a:solidFill>
                  <a:schemeClr val="tx1"/>
                </a:solidFill>
                <a:effectLst/>
                <a:latin typeface="+mn-lt"/>
                <a:ea typeface="+mn-ea"/>
                <a:cs typeface="+mn-cs"/>
              </a:rPr>
              <a:t>average worker salary </a:t>
            </a:r>
            <a:r>
              <a:rPr lang="en-US" sz="1000" kern="1200" dirty="0" smtClean="0">
                <a:solidFill>
                  <a:schemeClr val="tx1"/>
                </a:solidFill>
                <a:effectLst/>
                <a:latin typeface="+mn-lt"/>
                <a:ea typeface="+mn-ea"/>
                <a:cs typeface="+mn-cs"/>
              </a:rPr>
              <a:t>was $400-500; below the $600 figure considered the minimum for a reasonable level of comfort</a:t>
            </a:r>
          </a:p>
          <a:p>
            <a:pPr lvl="1"/>
            <a:r>
              <a:rPr lang="en-US" sz="1000" kern="1200" dirty="0" smtClean="0">
                <a:solidFill>
                  <a:schemeClr val="tx1"/>
                </a:solidFill>
                <a:effectLst/>
                <a:latin typeface="+mn-lt"/>
                <a:ea typeface="+mn-ea"/>
                <a:cs typeface="+mn-cs"/>
              </a:rPr>
              <a:t>Even those who had jobs could find their wages cut </a:t>
            </a:r>
            <a:r>
              <a:rPr lang="en-US" sz="1000" kern="1200" dirty="0" smtClean="0">
                <a:solidFill>
                  <a:schemeClr val="tx1"/>
                </a:solidFill>
                <a:effectLst/>
                <a:latin typeface="+mn-lt"/>
                <a:ea typeface="+mn-ea"/>
                <a:cs typeface="+mn-cs"/>
              </a:rPr>
              <a:t>substantial</a:t>
            </a:r>
            <a:endParaRPr lang="en-US" sz="1000" kern="1200" dirty="0" smtClean="0">
              <a:solidFill>
                <a:schemeClr val="tx1"/>
              </a:solidFill>
              <a:effectLst/>
              <a:latin typeface="+mn-lt"/>
              <a:ea typeface="+mn-ea"/>
              <a:cs typeface="+mn-cs"/>
            </a:endParaRPr>
          </a:p>
          <a:p>
            <a:pPr lvl="1"/>
            <a:r>
              <a:rPr lang="en-US" sz="1000" kern="1200" dirty="0" smtClean="0">
                <a:solidFill>
                  <a:schemeClr val="tx1"/>
                </a:solidFill>
                <a:effectLst/>
                <a:latin typeface="+mn-lt"/>
                <a:ea typeface="+mn-ea"/>
                <a:cs typeface="+mn-cs"/>
              </a:rPr>
              <a:t>Other </a:t>
            </a:r>
            <a:r>
              <a:rPr lang="en-US" sz="1000" kern="1200" dirty="0" smtClean="0">
                <a:solidFill>
                  <a:schemeClr val="tx1"/>
                </a:solidFill>
                <a:effectLst/>
                <a:latin typeface="+mn-lt"/>
                <a:ea typeface="+mn-ea"/>
                <a:cs typeface="+mn-cs"/>
              </a:rPr>
              <a:t>hardships </a:t>
            </a:r>
            <a:r>
              <a:rPr lang="en-US" sz="1000" kern="1200" dirty="0" smtClean="0">
                <a:solidFill>
                  <a:schemeClr val="tx1"/>
                </a:solidFill>
                <a:effectLst/>
                <a:latin typeface="+mn-lt"/>
                <a:ea typeface="+mn-ea"/>
                <a:cs typeface="+mn-cs"/>
              </a:rPr>
              <a:t>faced:</a:t>
            </a:r>
          </a:p>
          <a:p>
            <a:pPr lvl="2"/>
            <a:r>
              <a:rPr lang="en-US" sz="1000" kern="1200" dirty="0" smtClean="0">
                <a:solidFill>
                  <a:schemeClr val="tx1"/>
                </a:solidFill>
                <a:effectLst/>
                <a:latin typeface="+mn-lt"/>
                <a:ea typeface="+mn-ea"/>
                <a:cs typeface="+mn-cs"/>
              </a:rPr>
              <a:t>Work was becoming routine and monotonous and required little skill</a:t>
            </a:r>
          </a:p>
          <a:p>
            <a:pPr lvl="2"/>
            <a:r>
              <a:rPr lang="en-US" sz="1000" kern="1200" dirty="0" smtClean="0">
                <a:solidFill>
                  <a:schemeClr val="tx1"/>
                </a:solidFill>
                <a:effectLst/>
                <a:latin typeface="+mn-lt"/>
                <a:ea typeface="+mn-ea"/>
                <a:cs typeface="+mn-cs"/>
              </a:rPr>
              <a:t>New system was impersonal and demeaning</a:t>
            </a:r>
          </a:p>
          <a:p>
            <a:pPr lvl="2"/>
            <a:r>
              <a:rPr lang="en-US" sz="1000" kern="1200" dirty="0" smtClean="0">
                <a:solidFill>
                  <a:schemeClr val="tx1"/>
                </a:solidFill>
                <a:effectLst/>
                <a:latin typeface="+mn-lt"/>
                <a:ea typeface="+mn-ea"/>
                <a:cs typeface="+mn-cs"/>
              </a:rPr>
              <a:t>10-12 our days, 6 days a week</a:t>
            </a:r>
          </a:p>
          <a:p>
            <a:pPr lvl="2"/>
            <a:r>
              <a:rPr lang="en-US" sz="1000" kern="1200" dirty="0" smtClean="0">
                <a:solidFill>
                  <a:schemeClr val="tx1"/>
                </a:solidFill>
                <a:effectLst/>
                <a:latin typeface="+mn-lt"/>
                <a:ea typeface="+mn-ea"/>
                <a:cs typeface="+mn-cs"/>
              </a:rPr>
              <a:t>unsafe and unhealthy work conditions</a:t>
            </a:r>
          </a:p>
          <a:p>
            <a:pPr lvl="2"/>
            <a:r>
              <a:rPr lang="en-US" sz="1000" kern="1200" dirty="0" smtClean="0">
                <a:solidFill>
                  <a:schemeClr val="tx1"/>
                </a:solidFill>
                <a:effectLst/>
                <a:latin typeface="+mn-lt"/>
                <a:ea typeface="+mn-ea"/>
                <a:cs typeface="+mn-cs"/>
              </a:rPr>
              <a:t>loss of control over conditions of labor (salary, time)</a:t>
            </a:r>
          </a:p>
          <a:p>
            <a:pPr lvl="3"/>
            <a:r>
              <a:rPr lang="en-US" sz="1000" kern="1200" dirty="0" smtClean="0">
                <a:solidFill>
                  <a:schemeClr val="tx1"/>
                </a:solidFill>
                <a:effectLst/>
                <a:latin typeface="+mn-lt"/>
                <a:ea typeface="+mn-ea"/>
                <a:cs typeface="+mn-cs"/>
              </a:rPr>
              <a:t>the workplace was in control of the managers; workers had no authority or control that might disrupt production</a:t>
            </a:r>
          </a:p>
          <a:p>
            <a:pPr lvl="0"/>
            <a:r>
              <a:rPr lang="en-US" sz="1000" kern="1200" dirty="0" smtClean="0">
                <a:solidFill>
                  <a:schemeClr val="tx1"/>
                </a:solidFill>
                <a:effectLst/>
                <a:latin typeface="+mn-lt"/>
                <a:ea typeface="+mn-ea"/>
                <a:cs typeface="+mn-cs"/>
              </a:rPr>
              <a:t>Women and Children at Work</a:t>
            </a:r>
          </a:p>
          <a:p>
            <a:pPr lvl="1"/>
            <a:r>
              <a:rPr lang="en-US" sz="1000" kern="1200" dirty="0" smtClean="0">
                <a:solidFill>
                  <a:schemeClr val="tx1"/>
                </a:solidFill>
                <a:effectLst/>
                <a:latin typeface="+mn-lt"/>
                <a:ea typeface="+mn-ea"/>
                <a:cs typeface="+mn-cs"/>
              </a:rPr>
              <a:t>Decreasing need for skilled work led employers to higher women (kept </a:t>
            </a:r>
            <a:r>
              <a:rPr lang="en-US" sz="1000" kern="1200" dirty="0" smtClean="0">
                <a:solidFill>
                  <a:schemeClr val="tx1"/>
                </a:solidFill>
                <a:effectLst/>
                <a:latin typeface="+mn-lt"/>
                <a:ea typeface="+mn-ea"/>
                <a:cs typeface="+mn-cs"/>
              </a:rPr>
              <a:t>salaries </a:t>
            </a:r>
            <a:r>
              <a:rPr lang="en-US" sz="1000" kern="1200" dirty="0" smtClean="0">
                <a:solidFill>
                  <a:schemeClr val="tx1"/>
                </a:solidFill>
                <a:effectLst/>
                <a:latin typeface="+mn-lt"/>
                <a:ea typeface="+mn-ea"/>
                <a:cs typeface="+mn-cs"/>
              </a:rPr>
              <a:t>low)</a:t>
            </a:r>
          </a:p>
          <a:p>
            <a:pPr lvl="1"/>
            <a:r>
              <a:rPr lang="en-US" sz="1000" kern="1200" dirty="0" smtClean="0">
                <a:solidFill>
                  <a:schemeClr val="tx1"/>
                </a:solidFill>
                <a:effectLst/>
                <a:latin typeface="+mn-lt"/>
                <a:ea typeface="+mn-ea"/>
                <a:cs typeface="+mn-cs"/>
              </a:rPr>
              <a:t>By 1900, women made up 17% of the industrial workforce (4X the number in 1870</a:t>
            </a:r>
          </a:p>
          <a:p>
            <a:pPr lvl="1"/>
            <a:r>
              <a:rPr lang="en-US" sz="1000" kern="1200" dirty="0" smtClean="0">
                <a:solidFill>
                  <a:schemeClr val="tx1"/>
                </a:solidFill>
                <a:effectLst/>
                <a:latin typeface="+mn-lt"/>
                <a:ea typeface="+mn-ea"/>
                <a:cs typeface="+mn-cs"/>
              </a:rPr>
              <a:t>20% of all women were wage earners</a:t>
            </a:r>
          </a:p>
          <a:p>
            <a:pPr lvl="2"/>
            <a:r>
              <a:rPr lang="en-US" sz="1000" kern="1200" dirty="0" smtClean="0">
                <a:solidFill>
                  <a:schemeClr val="tx1"/>
                </a:solidFill>
                <a:effectLst/>
                <a:latin typeface="+mn-lt"/>
                <a:ea typeface="+mn-ea"/>
                <a:cs typeface="+mn-cs"/>
              </a:rPr>
              <a:t>Some were single and took jobs to support themselves, parents or siblings</a:t>
            </a:r>
          </a:p>
          <a:p>
            <a:pPr lvl="2"/>
            <a:r>
              <a:rPr lang="en-US" sz="1000" kern="1200" dirty="0" smtClean="0">
                <a:solidFill>
                  <a:schemeClr val="tx1"/>
                </a:solidFill>
                <a:effectLst/>
                <a:latin typeface="+mn-lt"/>
                <a:ea typeface="+mn-ea"/>
                <a:cs typeface="+mn-cs"/>
              </a:rPr>
              <a:t>Many were married women; in this economy, working class families needed 2 incomes</a:t>
            </a:r>
          </a:p>
          <a:p>
            <a:pPr lvl="2"/>
            <a:r>
              <a:rPr lang="en-US" sz="1000" kern="1200" dirty="0" smtClean="0">
                <a:solidFill>
                  <a:schemeClr val="tx1"/>
                </a:solidFill>
                <a:effectLst/>
                <a:latin typeface="+mn-lt"/>
                <a:ea typeface="+mn-ea"/>
                <a:cs typeface="+mn-cs"/>
              </a:rPr>
              <a:t>Men and women didn't like women working; it was inappropriate</a:t>
            </a:r>
          </a:p>
          <a:p>
            <a:pPr lvl="1"/>
            <a:r>
              <a:rPr lang="en-US" sz="1000" kern="1200" dirty="0" smtClean="0">
                <a:solidFill>
                  <a:schemeClr val="tx1"/>
                </a:solidFill>
                <a:effectLst/>
                <a:latin typeface="+mn-lt"/>
                <a:ea typeface="+mn-ea"/>
                <a:cs typeface="+mn-cs"/>
              </a:rPr>
              <a:t>Women workers were white and 75% under 25</a:t>
            </a:r>
          </a:p>
          <a:p>
            <a:pPr lvl="1"/>
            <a:r>
              <a:rPr lang="en-US" sz="1000" kern="1200" dirty="0" smtClean="0">
                <a:solidFill>
                  <a:schemeClr val="tx1"/>
                </a:solidFill>
                <a:effectLst/>
                <a:latin typeface="+mn-lt"/>
                <a:ea typeface="+mn-ea"/>
                <a:cs typeface="+mn-cs"/>
              </a:rPr>
              <a:t>Vast majority were immigrants or daughters of immigrants</a:t>
            </a:r>
          </a:p>
          <a:p>
            <a:pPr lvl="1"/>
            <a:r>
              <a:rPr lang="en-US" sz="1000" kern="1200" dirty="0" smtClean="0">
                <a:solidFill>
                  <a:schemeClr val="tx1"/>
                </a:solidFill>
                <a:effectLst/>
                <a:latin typeface="+mn-lt"/>
                <a:ea typeface="+mn-ea"/>
                <a:cs typeface="+mn-cs"/>
              </a:rPr>
              <a:t>Textile industry was #1 employer</a:t>
            </a:r>
          </a:p>
          <a:p>
            <a:pPr lvl="1"/>
            <a:r>
              <a:rPr lang="en-US" sz="1000" kern="1200" dirty="0" smtClean="0">
                <a:solidFill>
                  <a:schemeClr val="tx1"/>
                </a:solidFill>
                <a:effectLst/>
                <a:latin typeface="+mn-lt"/>
                <a:ea typeface="+mn-ea"/>
                <a:cs typeface="+mn-cs"/>
              </a:rPr>
              <a:t>Average annual salary was $314 compared to $597 for man</a:t>
            </a: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9</a:t>
            </a:fld>
            <a:endParaRPr lang="en-US" dirty="0"/>
          </a:p>
        </p:txBody>
      </p:sp>
    </p:spTree>
    <p:extLst>
      <p:ext uri="{BB962C8B-B14F-4D97-AF65-F5344CB8AC3E}">
        <p14:creationId xmlns:p14="http://schemas.microsoft.com/office/powerpoint/2010/main" val="2055457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1.7 million children under 16 worked in factories and fields in 1900 (2X more than in 1870)</a:t>
            </a:r>
          </a:p>
          <a:p>
            <a:pPr lvl="1"/>
            <a:r>
              <a:rPr lang="en-US" sz="1200" kern="1200" dirty="0" smtClean="0">
                <a:solidFill>
                  <a:schemeClr val="tx1"/>
                </a:solidFill>
                <a:effectLst/>
                <a:latin typeface="+mn-lt"/>
                <a:ea typeface="+mn-ea"/>
                <a:cs typeface="+mn-cs"/>
              </a:rPr>
              <a:t>10% of all girls and 20% of all boys 10-15 had jobs</a:t>
            </a:r>
          </a:p>
          <a:p>
            <a:pPr lvl="1"/>
            <a:r>
              <a:rPr lang="en-US" sz="1200" kern="1200" dirty="0" smtClean="0">
                <a:solidFill>
                  <a:schemeClr val="tx1"/>
                </a:solidFill>
                <a:effectLst/>
                <a:latin typeface="+mn-lt"/>
                <a:ea typeface="+mn-ea"/>
                <a:cs typeface="+mn-cs"/>
              </a:rPr>
              <a:t>Families so desperate for extra income that they made kids work</a:t>
            </a:r>
          </a:p>
          <a:p>
            <a:pPr lvl="1"/>
            <a:r>
              <a:rPr lang="en-US" sz="1200" kern="1200" dirty="0" smtClean="0">
                <a:solidFill>
                  <a:schemeClr val="tx1"/>
                </a:solidFill>
                <a:effectLst/>
                <a:latin typeface="+mn-lt"/>
                <a:ea typeface="+mn-ea"/>
                <a:cs typeface="+mn-cs"/>
              </a:rPr>
              <a:t>Some children worked instead of mother working</a:t>
            </a:r>
          </a:p>
          <a:p>
            <a:pPr lvl="1"/>
            <a:r>
              <a:rPr lang="en-US" sz="1200" kern="1200" dirty="0" smtClean="0">
                <a:solidFill>
                  <a:schemeClr val="tx1"/>
                </a:solidFill>
                <a:effectLst/>
                <a:latin typeface="+mn-lt"/>
                <a:ea typeface="+mn-ea"/>
                <a:cs typeface="+mn-cs"/>
              </a:rPr>
              <a:t>Child labor laws passed but were not enforced</a:t>
            </a:r>
          </a:p>
          <a:p>
            <a:pPr lvl="1"/>
            <a:r>
              <a:rPr lang="en-US" sz="1200" kern="1200" dirty="0" smtClean="0">
                <a:solidFill>
                  <a:schemeClr val="tx1"/>
                </a:solidFill>
                <a:effectLst/>
                <a:latin typeface="+mn-lt"/>
                <a:ea typeface="+mn-ea"/>
                <a:cs typeface="+mn-cs"/>
              </a:rPr>
              <a:t>Worked 10-12 hours a day</a:t>
            </a:r>
          </a:p>
          <a:p>
            <a:pPr lvl="1"/>
            <a:r>
              <a:rPr lang="en-US" sz="1200" kern="1200" dirty="0" smtClean="0">
                <a:solidFill>
                  <a:schemeClr val="tx1"/>
                </a:solidFill>
                <a:effectLst/>
                <a:latin typeface="+mn-lt"/>
                <a:ea typeface="+mn-ea"/>
                <a:cs typeface="+mn-cs"/>
              </a:rPr>
              <a:t>American accident rate higher than in any other part of the world (12 men died a week on RRs in 1907)</a:t>
            </a: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10</a:t>
            </a:fld>
            <a:endParaRPr lang="en-US" dirty="0"/>
          </a:p>
        </p:txBody>
      </p:sp>
    </p:spTree>
    <p:extLst>
      <p:ext uri="{BB962C8B-B14F-4D97-AF65-F5344CB8AC3E}">
        <p14:creationId xmlns:p14="http://schemas.microsoft.com/office/powerpoint/2010/main" val="1485334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Create large combinations to combat some of the abuses: unionize</a:t>
            </a:r>
          </a:p>
          <a:p>
            <a:pPr lvl="1"/>
            <a:r>
              <a:rPr lang="en-US" sz="1200" kern="1200" dirty="0" smtClean="0">
                <a:solidFill>
                  <a:schemeClr val="tx1"/>
                </a:solidFill>
                <a:effectLst/>
                <a:latin typeface="+mn-lt"/>
                <a:ea typeface="+mn-ea"/>
                <a:cs typeface="+mn-cs"/>
              </a:rPr>
              <a:t>1866: National Labor Union</a:t>
            </a:r>
          </a:p>
          <a:p>
            <a:pPr lvl="2"/>
            <a:r>
              <a:rPr lang="en-US" sz="1200" kern="1200" dirty="0" smtClean="0">
                <a:solidFill>
                  <a:schemeClr val="tx1"/>
                </a:solidFill>
                <a:effectLst/>
                <a:latin typeface="+mn-lt"/>
                <a:ea typeface="+mn-ea"/>
                <a:cs typeface="+mn-cs"/>
              </a:rPr>
              <a:t>first attempt </a:t>
            </a:r>
            <a:r>
              <a:rPr lang="en-US" sz="1200" kern="1200" dirty="0" smtClean="0">
                <a:solidFill>
                  <a:schemeClr val="tx1"/>
                </a:solidFill>
                <a:effectLst/>
                <a:latin typeface="+mn-lt"/>
                <a:ea typeface="+mn-ea"/>
                <a:cs typeface="+mn-cs"/>
              </a:rPr>
              <a:t>at a </a:t>
            </a:r>
            <a:r>
              <a:rPr lang="en-US" sz="1200" kern="1200" dirty="0" smtClean="0">
                <a:solidFill>
                  <a:schemeClr val="tx1"/>
                </a:solidFill>
                <a:effectLst/>
                <a:latin typeface="+mn-lt"/>
                <a:ea typeface="+mn-ea"/>
                <a:cs typeface="+mn-cs"/>
              </a:rPr>
              <a:t>federated union</a:t>
            </a:r>
          </a:p>
          <a:p>
            <a:pPr lvl="2"/>
            <a:r>
              <a:rPr lang="en-US" sz="1200" kern="1200" dirty="0" smtClean="0">
                <a:solidFill>
                  <a:schemeClr val="tx1"/>
                </a:solidFill>
                <a:effectLst/>
                <a:latin typeface="+mn-lt"/>
                <a:ea typeface="+mn-ea"/>
                <a:cs typeface="+mn-cs"/>
              </a:rPr>
              <a:t>Variety of reform groups with little direct relationship with labor</a:t>
            </a:r>
          </a:p>
          <a:p>
            <a:pPr lvl="2"/>
            <a:r>
              <a:rPr lang="en-US" sz="1200" kern="1200" dirty="0" smtClean="0">
                <a:solidFill>
                  <a:schemeClr val="tx1"/>
                </a:solidFill>
                <a:effectLst/>
                <a:latin typeface="+mn-lt"/>
                <a:ea typeface="+mn-ea"/>
                <a:cs typeface="+mn-cs"/>
              </a:rPr>
              <a:t>Excluded women</a:t>
            </a:r>
          </a:p>
          <a:p>
            <a:pPr lvl="2"/>
            <a:r>
              <a:rPr lang="en-US" sz="1200" kern="1200" dirty="0" smtClean="0">
                <a:solidFill>
                  <a:schemeClr val="tx1"/>
                </a:solidFill>
                <a:effectLst/>
                <a:latin typeface="+mn-lt"/>
                <a:ea typeface="+mn-ea"/>
                <a:cs typeface="+mn-cs"/>
              </a:rPr>
              <a:t>Disappeared </a:t>
            </a:r>
            <a:r>
              <a:rPr lang="en-US" sz="1200" kern="1200" dirty="0" smtClean="0">
                <a:solidFill>
                  <a:schemeClr val="tx1"/>
                </a:solidFill>
                <a:effectLst/>
                <a:latin typeface="+mn-lt"/>
                <a:ea typeface="+mn-ea"/>
                <a:cs typeface="+mn-cs"/>
              </a:rPr>
              <a:t>after </a:t>
            </a:r>
            <a:r>
              <a:rPr lang="en-US" sz="1200" kern="1200" dirty="0" smtClean="0">
                <a:solidFill>
                  <a:schemeClr val="tx1"/>
                </a:solidFill>
                <a:effectLst/>
                <a:latin typeface="+mn-lt"/>
                <a:ea typeface="+mn-ea"/>
                <a:cs typeface="+mn-cs"/>
              </a:rPr>
              <a:t>Panic </a:t>
            </a:r>
            <a:r>
              <a:rPr lang="en-US" sz="1200" kern="1200" dirty="0" smtClean="0">
                <a:solidFill>
                  <a:schemeClr val="tx1"/>
                </a:solidFill>
                <a:effectLst/>
                <a:latin typeface="+mn-lt"/>
                <a:ea typeface="+mn-ea"/>
                <a:cs typeface="+mn-cs"/>
              </a:rPr>
              <a:t>if 1873</a:t>
            </a: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13</a:t>
            </a:fld>
            <a:endParaRPr lang="en-US" dirty="0"/>
          </a:p>
        </p:txBody>
      </p:sp>
    </p:spTree>
    <p:extLst>
      <p:ext uri="{BB962C8B-B14F-4D97-AF65-F5344CB8AC3E}">
        <p14:creationId xmlns:p14="http://schemas.microsoft.com/office/powerpoint/2010/main" val="1409169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1870s difficult time for unions because of widespread unemployment but also because of middle-class hostility to the labor movement which saw union members as anarchists</a:t>
            </a:r>
          </a:p>
          <a:p>
            <a:pPr lvl="1"/>
            <a:r>
              <a:rPr lang="en-US" sz="1200" kern="1200" dirty="0" smtClean="0">
                <a:solidFill>
                  <a:schemeClr val="tx1"/>
                </a:solidFill>
                <a:effectLst/>
                <a:latin typeface="+mn-lt"/>
                <a:ea typeface="+mn-ea"/>
                <a:cs typeface="+mn-cs"/>
              </a:rPr>
              <a:t>“Molly Maguires”: anthracite coal region </a:t>
            </a:r>
            <a:r>
              <a:rPr lang="en-US" sz="1200" kern="1200" dirty="0" smtClean="0">
                <a:solidFill>
                  <a:schemeClr val="tx1"/>
                </a:solidFill>
                <a:effectLst/>
                <a:latin typeface="+mn-lt"/>
                <a:ea typeface="+mn-ea"/>
                <a:cs typeface="+mn-cs"/>
              </a:rPr>
              <a:t>miners </a:t>
            </a:r>
            <a:r>
              <a:rPr lang="en-US" sz="1200" kern="1200" dirty="0" smtClean="0">
                <a:solidFill>
                  <a:schemeClr val="tx1"/>
                </a:solidFill>
                <a:effectLst/>
                <a:latin typeface="+mn-lt"/>
                <a:ea typeface="+mn-ea"/>
                <a:cs typeface="+mn-cs"/>
              </a:rPr>
              <a:t>in PA who were Irish and used intimidation, violence and sometimes murder to put pressure on mgmt. But lots of violence can be blamed on mgmt. spies that subverted the Maguires</a:t>
            </a: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14</a:t>
            </a:fld>
            <a:endParaRPr lang="en-US" dirty="0"/>
          </a:p>
        </p:txBody>
      </p:sp>
    </p:spTree>
    <p:extLst>
      <p:ext uri="{BB962C8B-B14F-4D97-AF65-F5344CB8AC3E}">
        <p14:creationId xmlns:p14="http://schemas.microsoft.com/office/powerpoint/2010/main" val="4204373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First genuine labor organization</a:t>
            </a:r>
          </a:p>
          <a:p>
            <a:pPr lvl="1"/>
            <a:r>
              <a:rPr lang="en-US" sz="1200" kern="1200" dirty="0" smtClean="0">
                <a:solidFill>
                  <a:schemeClr val="tx1"/>
                </a:solidFill>
                <a:effectLst/>
                <a:latin typeface="+mn-lt"/>
                <a:ea typeface="+mn-ea"/>
                <a:cs typeface="+mn-cs"/>
              </a:rPr>
              <a:t>1869 by Uriah Stephens</a:t>
            </a:r>
          </a:p>
          <a:p>
            <a:pPr lvl="1"/>
            <a:r>
              <a:rPr lang="en-US" sz="1200" kern="1200" dirty="0" smtClean="0">
                <a:solidFill>
                  <a:schemeClr val="tx1"/>
                </a:solidFill>
                <a:effectLst/>
                <a:latin typeface="+mn-lt"/>
                <a:ea typeface="+mn-ea"/>
                <a:cs typeface="+mn-cs"/>
              </a:rPr>
              <a:t>Included all workers and most business and professional people except bankers, liquor dealers and gamblers</a:t>
            </a:r>
          </a:p>
          <a:p>
            <a:pPr lvl="1"/>
            <a:r>
              <a:rPr lang="en-US" sz="1200" kern="1200" dirty="0" smtClean="0">
                <a:solidFill>
                  <a:schemeClr val="tx1"/>
                </a:solidFill>
                <a:effectLst/>
                <a:latin typeface="+mn-lt"/>
                <a:ea typeface="+mn-ea"/>
                <a:cs typeface="+mn-cs"/>
              </a:rPr>
              <a:t>Welcomed women event </a:t>
            </a:r>
            <a:r>
              <a:rPr lang="en-US" sz="1200" kern="1200" dirty="0" smtClean="0">
                <a:solidFill>
                  <a:schemeClr val="tx1"/>
                </a:solidFill>
                <a:effectLst/>
                <a:latin typeface="+mn-lt"/>
                <a:ea typeface="+mn-ea"/>
                <a:cs typeface="+mn-cs"/>
              </a:rPr>
              <a:t>domestic </a:t>
            </a:r>
            <a:r>
              <a:rPr lang="en-US" sz="1200" kern="1200" dirty="0" smtClean="0">
                <a:solidFill>
                  <a:schemeClr val="tx1"/>
                </a:solidFill>
                <a:effectLst/>
                <a:latin typeface="+mn-lt"/>
                <a:ea typeface="+mn-ea"/>
                <a:cs typeface="+mn-cs"/>
              </a:rPr>
              <a:t>servants </a:t>
            </a:r>
            <a:r>
              <a:rPr lang="en-US" sz="1200" kern="1200" dirty="0" smtClean="0">
                <a:solidFill>
                  <a:schemeClr val="tx1"/>
                </a:solidFill>
                <a:effectLst/>
                <a:latin typeface="+mn-lt"/>
                <a:ea typeface="+mn-ea"/>
                <a:cs typeface="+mn-cs"/>
              </a:rPr>
              <a:t>and women </a:t>
            </a:r>
            <a:r>
              <a:rPr lang="en-US" sz="1200" kern="1200" dirty="0" smtClean="0">
                <a:solidFill>
                  <a:schemeClr val="tx1"/>
                </a:solidFill>
                <a:effectLst/>
                <a:latin typeface="+mn-lt"/>
                <a:ea typeface="+mn-ea"/>
                <a:cs typeface="+mn-cs"/>
              </a:rPr>
              <a:t>who worked in their homes</a:t>
            </a:r>
          </a:p>
          <a:p>
            <a:pPr lvl="1"/>
            <a:r>
              <a:rPr lang="en-US" sz="1200" kern="1200" dirty="0" smtClean="0">
                <a:solidFill>
                  <a:schemeClr val="tx1"/>
                </a:solidFill>
                <a:effectLst/>
                <a:latin typeface="+mn-lt"/>
                <a:ea typeface="+mn-ea"/>
                <a:cs typeface="+mn-cs"/>
              </a:rPr>
              <a:t>Loosely organized local assemblies had loose ties to a national “general assembly”</a:t>
            </a:r>
          </a:p>
          <a:p>
            <a:endParaRPr lang="en-US" dirty="0"/>
          </a:p>
        </p:txBody>
      </p:sp>
      <p:sp>
        <p:nvSpPr>
          <p:cNvPr id="4" name="Slide Number Placeholder 3"/>
          <p:cNvSpPr>
            <a:spLocks noGrp="1"/>
          </p:cNvSpPr>
          <p:nvPr>
            <p:ph type="sldNum" sz="quarter" idx="10"/>
          </p:nvPr>
        </p:nvSpPr>
        <p:spPr/>
        <p:txBody>
          <a:bodyPr/>
          <a:lstStyle/>
          <a:p>
            <a:fld id="{3E17EDD7-5EF0-2F4A-B8FE-43672A8DDFAB}" type="slidenum">
              <a:rPr lang="en-US" smtClean="0"/>
              <a:t>18</a:t>
            </a:fld>
            <a:endParaRPr lang="en-US" dirty="0"/>
          </a:p>
        </p:txBody>
      </p:sp>
    </p:spTree>
    <p:extLst>
      <p:ext uri="{BB962C8B-B14F-4D97-AF65-F5344CB8AC3E}">
        <p14:creationId xmlns:p14="http://schemas.microsoft.com/office/powerpoint/2010/main" val="281324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60346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9463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6908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629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19630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574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4781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172020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233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11793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786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dirty="0">
              <a:effectLst>
                <a:outerShdw blurRad="38100" dist="38100" dir="2700000" algn="tl">
                  <a:srgbClr val="C0C0C0"/>
                </a:outerShdw>
              </a:effectLst>
              <a:latin typeface="Arial" pitchFamily="34" charset="0"/>
              <a:ea typeface="Gulim" pitchFamily="34" charset="-127"/>
              <a:cs typeface="+mn-cs"/>
            </a:endParaRPr>
          </a:p>
        </p:txBody>
      </p:sp>
      <p:pic>
        <p:nvPicPr>
          <p:cNvPr id="1027" name="Picture 1121" descr="LastCar"/>
          <p:cNvPicPr>
            <a:picLocks noChangeAspect="1" noChangeArrowheads="1"/>
          </p:cNvPicPr>
          <p:nvPr/>
        </p:nvPicPr>
        <p:blipFill>
          <a:blip r:embed="rId13">
            <a:lum contrast="6000"/>
            <a:extLst>
              <a:ext uri="{28A0092B-C50C-407E-A947-70E740481C1C}">
                <a14:useLocalDpi xmlns:a14="http://schemas.microsoft.com/office/drawing/2010/main" val="0"/>
              </a:ext>
            </a:extLst>
          </a:blip>
          <a:srcRect l="56000" r="10400" b="32095"/>
          <a:stretch>
            <a:fillRect/>
          </a:stretch>
        </p:blipFill>
        <p:spPr bwMode="auto">
          <a:xfrm>
            <a:off x="0" y="0"/>
            <a:ext cx="13620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126" descr="Local25 with Socialist paper-The NY Call"/>
          <p:cNvPicPr>
            <a:picLocks noChangeAspect="1" noChangeArrowheads="1"/>
          </p:cNvPicPr>
          <p:nvPr userDrawn="1"/>
        </p:nvPicPr>
        <p:blipFill>
          <a:blip r:embed="rId14">
            <a:lum bright="6000"/>
            <a:extLst>
              <a:ext uri="{28A0092B-C50C-407E-A947-70E740481C1C}">
                <a14:useLocalDpi xmlns:a14="http://schemas.microsoft.com/office/drawing/2010/main" val="0"/>
              </a:ext>
            </a:extLst>
          </a:blip>
          <a:srcRect l="39999" t="4347" r="32001" b="2899"/>
          <a:stretch>
            <a:fillRect/>
          </a:stretch>
        </p:blipFill>
        <p:spPr bwMode="auto">
          <a:xfrm>
            <a:off x="0" y="3886200"/>
            <a:ext cx="1362075"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9" name="Picture 1125" descr="empty"/>
          <p:cNvPicPr>
            <a:picLocks noChangeAspect="1" noChangeArrowheads="1"/>
          </p:cNvPicPr>
          <p:nvPr/>
        </p:nvPicPr>
        <p:blipFill>
          <a:blip r:embed="rId15">
            <a:lum contrast="6000"/>
            <a:extLst>
              <a:ext uri="{28A0092B-C50C-407E-A947-70E740481C1C}">
                <a14:useLocalDpi xmlns:a14="http://schemas.microsoft.com/office/drawing/2010/main" val="0"/>
              </a:ext>
            </a:extLst>
          </a:blip>
          <a:srcRect l="23747" r="29276" b="6061"/>
          <a:stretch>
            <a:fillRect/>
          </a:stretch>
        </p:blipFill>
        <p:spPr bwMode="auto">
          <a:xfrm>
            <a:off x="0" y="1981200"/>
            <a:ext cx="13525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 name="Line 1127"/>
          <p:cNvSpPr>
            <a:spLocks noChangeShapeType="1"/>
          </p:cNvSpPr>
          <p:nvPr userDrawn="1"/>
        </p:nvSpPr>
        <p:spPr bwMode="auto">
          <a:xfrm>
            <a:off x="1371600" y="0"/>
            <a:ext cx="0" cy="6858000"/>
          </a:xfrm>
          <a:prstGeom prst="line">
            <a:avLst/>
          </a:prstGeom>
          <a:noFill/>
          <a:ln w="38100">
            <a:solidFill>
              <a:srgbClr val="E00000"/>
            </a:solidFill>
            <a:round/>
            <a:headEnd/>
            <a:tailEnd/>
          </a:ln>
          <a:effectLst/>
        </p:spPr>
        <p:txBody>
          <a:bodyPr/>
          <a:lstStyle/>
          <a:p>
            <a:pPr>
              <a:defRPr/>
            </a:pPr>
            <a:endParaRPr lang="en-US" dirty="0">
              <a:latin typeface="Arial" pitchFamily="34" charset="0"/>
              <a:ea typeface="Gulim" pitchFamily="34" charset="-127"/>
              <a:cs typeface="+mn-cs"/>
            </a:endParaRPr>
          </a:p>
        </p:txBody>
      </p:sp>
      <p:sp>
        <p:nvSpPr>
          <p:cNvPr id="3176" name="Line 1128"/>
          <p:cNvSpPr>
            <a:spLocks noChangeShapeType="1"/>
          </p:cNvSpPr>
          <p:nvPr userDrawn="1"/>
        </p:nvSpPr>
        <p:spPr bwMode="auto">
          <a:xfrm>
            <a:off x="0" y="1981200"/>
            <a:ext cx="1371600" cy="0"/>
          </a:xfrm>
          <a:prstGeom prst="line">
            <a:avLst/>
          </a:prstGeom>
          <a:noFill/>
          <a:ln w="19050">
            <a:solidFill>
              <a:schemeClr val="tx1"/>
            </a:solidFill>
            <a:round/>
            <a:headEnd/>
            <a:tailEnd/>
          </a:ln>
          <a:effectLst/>
        </p:spPr>
        <p:txBody>
          <a:bodyPr/>
          <a:lstStyle/>
          <a:p>
            <a:pPr>
              <a:defRPr/>
            </a:pPr>
            <a:endParaRPr lang="en-US" dirty="0">
              <a:latin typeface="Arial" pitchFamily="34" charset="0"/>
              <a:ea typeface="Gulim" pitchFamily="34" charset="-127"/>
              <a:cs typeface="+mn-cs"/>
            </a:endParaRPr>
          </a:p>
        </p:txBody>
      </p:sp>
      <p:sp>
        <p:nvSpPr>
          <p:cNvPr id="3177" name="Line 1129"/>
          <p:cNvSpPr>
            <a:spLocks noChangeShapeType="1"/>
          </p:cNvSpPr>
          <p:nvPr userDrawn="1"/>
        </p:nvSpPr>
        <p:spPr bwMode="auto">
          <a:xfrm>
            <a:off x="0" y="4114800"/>
            <a:ext cx="1371600" cy="0"/>
          </a:xfrm>
          <a:prstGeom prst="line">
            <a:avLst/>
          </a:prstGeom>
          <a:noFill/>
          <a:ln w="19050">
            <a:solidFill>
              <a:schemeClr val="tx1"/>
            </a:solidFill>
            <a:round/>
            <a:headEnd/>
            <a:tailEnd/>
          </a:ln>
          <a:effectLst/>
        </p:spPr>
        <p:txBody>
          <a:bodyPr/>
          <a:lstStyle/>
          <a:p>
            <a:pPr>
              <a:defRPr/>
            </a:pPr>
            <a:endParaRPr lang="en-US" dirty="0">
              <a:latin typeface="Arial" pitchFamily="34" charset="0"/>
              <a:ea typeface="Gulim" pitchFamily="34" charset="-127"/>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pitchFamily="34" charset="0"/>
          <a:ea typeface="ＭＳ Ｐゴシック" charset="0"/>
        </a:defRPr>
      </a:lvl2pPr>
      <a:lvl3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pitchFamily="34" charset="0"/>
          <a:ea typeface="ＭＳ Ｐゴシック" charset="0"/>
        </a:defRPr>
      </a:lvl3pPr>
      <a:lvl4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pitchFamily="34" charset="0"/>
          <a:ea typeface="ＭＳ Ｐゴシック" charset="0"/>
        </a:defRPr>
      </a:lvl4pPr>
      <a:lvl5pPr algn="ctr" rtl="0" eaLnBrk="0" fontAlgn="base" hangingPunct="0">
        <a:spcBef>
          <a:spcPct val="0"/>
        </a:spcBef>
        <a:spcAft>
          <a:spcPct val="0"/>
        </a:spcAft>
        <a:defRPr sz="4400">
          <a:solidFill>
            <a:schemeClr val="tx1"/>
          </a:solidFill>
          <a:effectLst>
            <a:outerShdw blurRad="38100" dist="38100" dir="2700000" algn="tl">
              <a:srgbClr val="C0C0C0"/>
            </a:outerShdw>
          </a:effectLst>
          <a:latin typeface="Arial" pitchFamily="34" charset="0"/>
          <a:ea typeface="ＭＳ Ｐゴシック" charset="0"/>
        </a:defRPr>
      </a:lvl5pPr>
      <a:lvl6pPr marL="457200" algn="ctr" rtl="0" fontAlgn="base">
        <a:spcBef>
          <a:spcPct val="0"/>
        </a:spcBef>
        <a:spcAft>
          <a:spcPct val="0"/>
        </a:spcAft>
        <a:defRPr sz="4400">
          <a:solidFill>
            <a:schemeClr val="tx1"/>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4400">
          <a:solidFill>
            <a:schemeClr val="tx1"/>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4400">
          <a:solidFill>
            <a:schemeClr val="tx1"/>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4400">
          <a:solidFill>
            <a:schemeClr val="tx1"/>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C0C0C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C0C0C0"/>
            </a:outerShdw>
          </a:effectLst>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C0C0C0"/>
            </a:outerShdw>
          </a:effectLst>
          <a:latin typeface="+mn-lt"/>
          <a:ea typeface="ＭＳ Ｐゴシック" charset="0"/>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3.jpeg"/><Relationship Id="rId6"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 Id="rId3"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1.bin"/><Relationship Id="rId3"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bin"/><Relationship Id="rId5" Type="http://schemas.openxmlformats.org/officeDocument/2006/relationships/image" Target="../media/image5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jpeg"/><Relationship Id="rId3"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1.xml"/><Relationship Id="rId2" Type="http://schemas.openxmlformats.org/officeDocument/2006/relationships/image" Target="../media/image5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jpeg"/><Relationship Id="rId3" Type="http://schemas.openxmlformats.org/officeDocument/2006/relationships/image" Target="../media/image6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audio2.bin"/><Relationship Id="rId3" Type="http://schemas.openxmlformats.org/officeDocument/2006/relationships/image" Target="../media/image6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 Id="rId3" Type="http://schemas.openxmlformats.org/officeDocument/2006/relationships/image" Target="../media/image7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WordArt 4"/>
          <p:cNvSpPr>
            <a:spLocks noChangeArrowheads="1" noChangeShapeType="1" noTextEdit="1"/>
          </p:cNvSpPr>
          <p:nvPr/>
        </p:nvSpPr>
        <p:spPr bwMode="auto">
          <a:xfrm>
            <a:off x="2286000" y="762000"/>
            <a:ext cx="5867400" cy="4191000"/>
          </a:xfrm>
          <a:prstGeom prst="rect">
            <a:avLst/>
          </a:prstGeom>
        </p:spPr>
        <p:txBody>
          <a:bodyPr wrap="none" fromWordArt="1">
            <a:prstTxWarp prst="textPlain">
              <a:avLst>
                <a:gd name="adj" fmla="val 50000"/>
              </a:avLst>
            </a:prstTxWarp>
          </a:bodyPr>
          <a:lstStyle/>
          <a:p>
            <a:pPr algn="ctr"/>
            <a:r>
              <a:rPr lang="en-US" sz="4800" kern="10" dirty="0">
                <a:ln w="19050">
                  <a:solidFill>
                    <a:schemeClr val="tx2"/>
                  </a:solidFill>
                  <a:round/>
                  <a:headEnd/>
                  <a:tailEnd/>
                </a:ln>
                <a:solidFill>
                  <a:srgbClr val="E00000"/>
                </a:solidFill>
                <a:effectLst>
                  <a:outerShdw blurRad="63500" dist="38099" dir="2700000" algn="ctr" rotWithShape="0">
                    <a:srgbClr val="990000">
                      <a:alpha val="74998"/>
                    </a:srgbClr>
                  </a:outerShdw>
                </a:effectLst>
                <a:latin typeface="Britannic Bold"/>
                <a:ea typeface="Britannic Bold"/>
                <a:cs typeface="Britannic Bold"/>
              </a:rPr>
              <a:t>The Growth</a:t>
            </a:r>
          </a:p>
          <a:p>
            <a:pPr algn="ctr"/>
            <a:r>
              <a:rPr lang="en-US" sz="4800" kern="10" dirty="0">
                <a:ln w="19050">
                  <a:solidFill>
                    <a:schemeClr val="tx2"/>
                  </a:solidFill>
                  <a:round/>
                  <a:headEnd/>
                  <a:tailEnd/>
                </a:ln>
                <a:solidFill>
                  <a:srgbClr val="E00000"/>
                </a:solidFill>
                <a:effectLst>
                  <a:outerShdw blurRad="63500" dist="38099" dir="2700000" algn="ctr" rotWithShape="0">
                    <a:srgbClr val="990000">
                      <a:alpha val="74998"/>
                    </a:srgbClr>
                  </a:outerShdw>
                </a:effectLst>
                <a:latin typeface="Britannic Bold"/>
                <a:ea typeface="Britannic Bold"/>
                <a:cs typeface="Britannic Bold"/>
              </a:rPr>
              <a:t>of the </a:t>
            </a:r>
          </a:p>
          <a:p>
            <a:pPr algn="ctr"/>
            <a:r>
              <a:rPr lang="en-US" sz="4800" kern="10" dirty="0">
                <a:ln w="19050">
                  <a:solidFill>
                    <a:schemeClr val="tx2"/>
                  </a:solidFill>
                  <a:round/>
                  <a:headEnd/>
                  <a:tailEnd/>
                </a:ln>
                <a:solidFill>
                  <a:srgbClr val="E00000"/>
                </a:solidFill>
                <a:effectLst>
                  <a:outerShdw blurRad="63500" dist="38099" dir="2700000" algn="ctr" rotWithShape="0">
                    <a:srgbClr val="990000">
                      <a:alpha val="74998"/>
                    </a:srgbClr>
                  </a:outerShdw>
                </a:effectLst>
                <a:latin typeface="Britannic Bold"/>
                <a:ea typeface="Britannic Bold"/>
                <a:cs typeface="Britannic Bold"/>
              </a:rPr>
              <a:t>American</a:t>
            </a:r>
          </a:p>
          <a:p>
            <a:pPr algn="ctr"/>
            <a:r>
              <a:rPr lang="en-US" sz="4800" kern="10" dirty="0">
                <a:ln w="19050">
                  <a:solidFill>
                    <a:schemeClr val="tx2"/>
                  </a:solidFill>
                  <a:round/>
                  <a:headEnd/>
                  <a:tailEnd/>
                </a:ln>
                <a:solidFill>
                  <a:srgbClr val="E00000"/>
                </a:solidFill>
                <a:effectLst>
                  <a:outerShdw blurRad="63500" dist="38099" dir="2700000" algn="ctr" rotWithShape="0">
                    <a:srgbClr val="990000">
                      <a:alpha val="74998"/>
                    </a:srgbClr>
                  </a:outerShdw>
                </a:effectLst>
                <a:latin typeface="Britannic Bold"/>
                <a:ea typeface="Britannic Bold"/>
                <a:cs typeface="Britannic Bold"/>
              </a:rPr>
              <a:t>Labor Movement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p:cTn id="7" dur="500" fill="hold"/>
                                        <p:tgtEl>
                                          <p:spTgt spid="29700"/>
                                        </p:tgtEl>
                                        <p:attrNameLst>
                                          <p:attrName>ppt_w</p:attrName>
                                        </p:attrNameLst>
                                      </p:cBhvr>
                                      <p:tavLst>
                                        <p:tav tm="0" fmla="#ppt_w*sin(2.5*pi*$)">
                                          <p:val>
                                            <p:fltVal val="0"/>
                                          </p:val>
                                        </p:tav>
                                        <p:tav tm="100000">
                                          <p:val>
                                            <p:fltVal val="1"/>
                                          </p:val>
                                        </p:tav>
                                      </p:tavLst>
                                    </p:anim>
                                    <p:anim calcmode="lin" valueType="num">
                                      <p:cBhvr>
                                        <p:cTn id="8" dur="500" fill="hold"/>
                                        <p:tgtEl>
                                          <p:spTgt spid="297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447800" y="152400"/>
            <a:ext cx="7543800" cy="823913"/>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800" b="1" dirty="0">
                <a:solidFill>
                  <a:srgbClr val="E00000"/>
                </a:solidFill>
                <a:latin typeface="Britannic Bold" pitchFamily="34" charset="0"/>
                <a:ea typeface="Gulim" pitchFamily="34" charset="-127"/>
                <a:cs typeface="+mn-cs"/>
              </a:rPr>
              <a:t>Child Labor</a:t>
            </a:r>
          </a:p>
        </p:txBody>
      </p:sp>
      <p:pic>
        <p:nvPicPr>
          <p:cNvPr id="34819" name="Picture 3" descr="child labor-factory-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066800"/>
            <a:ext cx="3352800" cy="23495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4820" name="Picture 4" descr="child labor-factory-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810000"/>
            <a:ext cx="3124200" cy="2286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4822" name="Picture 6" descr="child labor-factory-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114800"/>
            <a:ext cx="3200400" cy="22939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4823" name="Picture 7" descr="child labor-factory-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295400"/>
            <a:ext cx="3352800" cy="23510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edge">
                                      <p:cBhvr>
                                        <p:cTn id="7" dur="1000"/>
                                        <p:tgtEl>
                                          <p:spTgt spid="34819"/>
                                        </p:tgtEl>
                                      </p:cBhvr>
                                    </p:animEffect>
                                  </p:childTnLst>
                                </p:cTn>
                              </p:par>
                            </p:childTnLst>
                          </p:cTn>
                        </p:par>
                        <p:par>
                          <p:cTn id="8" fill="hold" nodeType="afterGroup">
                            <p:stCondLst>
                              <p:cond delay="1000"/>
                            </p:stCondLst>
                            <p:childTnLst>
                              <p:par>
                                <p:cTn id="9" presetID="7" presetClass="entr" presetSubtype="2" fill="hold" nodeType="afterEffect">
                                  <p:stCondLst>
                                    <p:cond delay="0"/>
                                  </p:stCondLst>
                                  <p:childTnLst>
                                    <p:set>
                                      <p:cBhvr>
                                        <p:cTn id="10" dur="1" fill="hold">
                                          <p:stCondLst>
                                            <p:cond delay="0"/>
                                          </p:stCondLst>
                                        </p:cTn>
                                        <p:tgtEl>
                                          <p:spTgt spid="34822"/>
                                        </p:tgtEl>
                                        <p:attrNameLst>
                                          <p:attrName>style.visibility</p:attrName>
                                        </p:attrNameLst>
                                      </p:cBhvr>
                                      <p:to>
                                        <p:strVal val="visible"/>
                                      </p:to>
                                    </p:set>
                                    <p:anim calcmode="lin" valueType="num">
                                      <p:cBhvr additive="base">
                                        <p:cTn id="11" dur="1000" fill="hold"/>
                                        <p:tgtEl>
                                          <p:spTgt spid="34822"/>
                                        </p:tgtEl>
                                        <p:attrNameLst>
                                          <p:attrName>ppt_x</p:attrName>
                                        </p:attrNameLst>
                                      </p:cBhvr>
                                      <p:tavLst>
                                        <p:tav tm="0">
                                          <p:val>
                                            <p:strVal val="1+#ppt_w/2"/>
                                          </p:val>
                                        </p:tav>
                                        <p:tav tm="100000">
                                          <p:val>
                                            <p:strVal val="#ppt_x"/>
                                          </p:val>
                                        </p:tav>
                                      </p:tavLst>
                                    </p:anim>
                                    <p:anim calcmode="lin" valueType="num">
                                      <p:cBhvr additive="base">
                                        <p:cTn id="12" dur="1000" fill="hold"/>
                                        <p:tgtEl>
                                          <p:spTgt spid="34822"/>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2000"/>
                            </p:stCondLst>
                            <p:childTnLst>
                              <p:par>
                                <p:cTn id="14" presetID="6" presetClass="entr" presetSubtype="32" fill="hold" nodeType="afterEffect">
                                  <p:stCondLst>
                                    <p:cond delay="0"/>
                                  </p:stCondLst>
                                  <p:childTnLst>
                                    <p:set>
                                      <p:cBhvr>
                                        <p:cTn id="15" dur="1" fill="hold">
                                          <p:stCondLst>
                                            <p:cond delay="0"/>
                                          </p:stCondLst>
                                        </p:cTn>
                                        <p:tgtEl>
                                          <p:spTgt spid="34823"/>
                                        </p:tgtEl>
                                        <p:attrNameLst>
                                          <p:attrName>style.visibility</p:attrName>
                                        </p:attrNameLst>
                                      </p:cBhvr>
                                      <p:to>
                                        <p:strVal val="visible"/>
                                      </p:to>
                                    </p:set>
                                    <p:animEffect transition="in" filter="circle(out)">
                                      <p:cBhvr>
                                        <p:cTn id="16" dur="2000"/>
                                        <p:tgtEl>
                                          <p:spTgt spid="34823"/>
                                        </p:tgtEl>
                                      </p:cBhvr>
                                    </p:animEffect>
                                  </p:childTnLst>
                                </p:cTn>
                              </p:par>
                            </p:childTnLst>
                          </p:cTn>
                        </p:par>
                        <p:par>
                          <p:cTn id="17" fill="hold" nodeType="afterGroup">
                            <p:stCondLst>
                              <p:cond delay="4000"/>
                            </p:stCondLst>
                            <p:childTnLst>
                              <p:par>
                                <p:cTn id="18" presetID="10" presetClass="entr" presetSubtype="0" fill="hold" nodeType="afterEffect">
                                  <p:stCondLst>
                                    <p:cond delay="0"/>
                                  </p:stCondLst>
                                  <p:childTnLst>
                                    <p:set>
                                      <p:cBhvr>
                                        <p:cTn id="19" dur="1" fill="hold">
                                          <p:stCondLst>
                                            <p:cond delay="0"/>
                                          </p:stCondLst>
                                        </p:cTn>
                                        <p:tgtEl>
                                          <p:spTgt spid="34820"/>
                                        </p:tgtEl>
                                        <p:attrNameLst>
                                          <p:attrName>style.visibility</p:attrName>
                                        </p:attrNameLst>
                                      </p:cBhvr>
                                      <p:to>
                                        <p:strVal val="visible"/>
                                      </p:to>
                                    </p:set>
                                    <p:animEffect transition="in" filter="fade">
                                      <p:cBhvr>
                                        <p:cTn id="20" dur="10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447800" y="304800"/>
            <a:ext cx="7543800" cy="823913"/>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800" b="1" dirty="0">
                <a:solidFill>
                  <a:srgbClr val="E00000"/>
                </a:solidFill>
                <a:latin typeface="Britannic Bold" pitchFamily="34" charset="0"/>
                <a:ea typeface="Gulim" pitchFamily="34" charset="-127"/>
                <a:cs typeface="+mn-cs"/>
              </a:rPr>
              <a:t>Child Labor</a:t>
            </a:r>
          </a:p>
        </p:txBody>
      </p:sp>
      <p:pic>
        <p:nvPicPr>
          <p:cNvPr id="35843" name="Picture 3" descr="child labor-mines-1"/>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4495800" y="1549400"/>
            <a:ext cx="4381500" cy="3098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5845" name="Picture 5" descr="child labor-fruit pickers-1"/>
          <p:cNvPicPr>
            <a:picLocks noChangeAspect="1" noChangeArrowheads="1"/>
          </p:cNvPicPr>
          <p:nvPr/>
        </p:nvPicPr>
        <p:blipFill>
          <a:blip r:embed="rId3">
            <a:lum contrast="6000"/>
            <a:extLst>
              <a:ext uri="{28A0092B-C50C-407E-A947-70E740481C1C}">
                <a14:useLocalDpi xmlns:a14="http://schemas.microsoft.com/office/drawing/2010/main" val="0"/>
              </a:ext>
            </a:extLst>
          </a:blip>
          <a:srcRect l="17999" r="16000"/>
          <a:stretch>
            <a:fillRect/>
          </a:stretch>
        </p:blipFill>
        <p:spPr bwMode="auto">
          <a:xfrm>
            <a:off x="1600200" y="1212850"/>
            <a:ext cx="25146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child labor-little salesmen-1"/>
          <p:cNvPicPr>
            <a:picLocks noChangeAspect="1" noChangeArrowheads="1"/>
          </p:cNvPicPr>
          <p:nvPr/>
        </p:nvPicPr>
        <p:blipFill>
          <a:blip r:embed="rId4">
            <a:lum contrast="6000"/>
            <a:extLst>
              <a:ext uri="{28A0092B-C50C-407E-A947-70E740481C1C}">
                <a14:useLocalDpi xmlns:a14="http://schemas.microsoft.com/office/drawing/2010/main" val="0"/>
              </a:ext>
            </a:extLst>
          </a:blip>
          <a:srcRect l="4959" t="5882" r="13223" b="1961"/>
          <a:stretch>
            <a:fillRect/>
          </a:stretch>
        </p:blipFill>
        <p:spPr bwMode="auto">
          <a:xfrm>
            <a:off x="3200400" y="3581400"/>
            <a:ext cx="2085975" cy="2971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5845"/>
                                        </p:tgtEl>
                                        <p:attrNameLst>
                                          <p:attrName>style.visibility</p:attrName>
                                        </p:attrNameLst>
                                      </p:cBhvr>
                                      <p:to>
                                        <p:strVal val="visible"/>
                                      </p:to>
                                    </p:set>
                                    <p:anim calcmode="lin" valueType="num">
                                      <p:cBhvr>
                                        <p:cTn id="7" dur="500" fill="hold"/>
                                        <p:tgtEl>
                                          <p:spTgt spid="35845"/>
                                        </p:tgtEl>
                                        <p:attrNameLst>
                                          <p:attrName>ppt_w</p:attrName>
                                        </p:attrNameLst>
                                      </p:cBhvr>
                                      <p:tavLst>
                                        <p:tav tm="0">
                                          <p:val>
                                            <p:fltVal val="0"/>
                                          </p:val>
                                        </p:tav>
                                        <p:tav tm="100000">
                                          <p:val>
                                            <p:strVal val="#ppt_w"/>
                                          </p:val>
                                        </p:tav>
                                      </p:tavLst>
                                    </p:anim>
                                    <p:anim calcmode="lin" valueType="num">
                                      <p:cBhvr>
                                        <p:cTn id="8" dur="500" fill="hold"/>
                                        <p:tgtEl>
                                          <p:spTgt spid="35845"/>
                                        </p:tgtEl>
                                        <p:attrNameLst>
                                          <p:attrName>ppt_h</p:attrName>
                                        </p:attrNameLst>
                                      </p:cBhvr>
                                      <p:tavLst>
                                        <p:tav tm="0">
                                          <p:val>
                                            <p:fltVal val="0"/>
                                          </p:val>
                                        </p:tav>
                                        <p:tav tm="100000">
                                          <p:val>
                                            <p:strVal val="#ppt_h"/>
                                          </p:val>
                                        </p:tav>
                                      </p:tavLst>
                                    </p:anim>
                                    <p:anim calcmode="lin" valueType="num">
                                      <p:cBhvr>
                                        <p:cTn id="9" dur="500" fill="hold"/>
                                        <p:tgtEl>
                                          <p:spTgt spid="35845"/>
                                        </p:tgtEl>
                                        <p:attrNameLst>
                                          <p:attrName>style.rotation</p:attrName>
                                        </p:attrNameLst>
                                      </p:cBhvr>
                                      <p:tavLst>
                                        <p:tav tm="0">
                                          <p:val>
                                            <p:fltVal val="90"/>
                                          </p:val>
                                        </p:tav>
                                        <p:tav tm="100000">
                                          <p:val>
                                            <p:fltVal val="0"/>
                                          </p:val>
                                        </p:tav>
                                      </p:tavLst>
                                    </p:anim>
                                    <p:animEffect transition="in" filter="fade">
                                      <p:cBhvr>
                                        <p:cTn id="10" dur="500"/>
                                        <p:tgtEl>
                                          <p:spTgt spid="35845"/>
                                        </p:tgtEl>
                                      </p:cBhvr>
                                    </p:animEffec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35843"/>
                                        </p:tgtEl>
                                        <p:attrNameLst>
                                          <p:attrName>style.visibility</p:attrName>
                                        </p:attrNameLst>
                                      </p:cBhvr>
                                      <p:to>
                                        <p:strVal val="visible"/>
                                      </p:to>
                                    </p:set>
                                    <p:animEffect transition="in" filter="wipe(left)">
                                      <p:cBhvr>
                                        <p:cTn id="14" dur="500"/>
                                        <p:tgtEl>
                                          <p:spTgt spid="35843"/>
                                        </p:tgtEl>
                                      </p:cBhvr>
                                    </p:animEffect>
                                  </p:childTnLst>
                                </p:cTn>
                              </p:par>
                            </p:childTnLst>
                          </p:cTn>
                        </p:par>
                        <p:par>
                          <p:cTn id="15" fill="hold" nodeType="afterGroup">
                            <p:stCondLst>
                              <p:cond delay="1000"/>
                            </p:stCondLst>
                            <p:childTnLst>
                              <p:par>
                                <p:cTn id="16" presetID="9" presetClass="entr" presetSubtype="0" fill="hold" nodeType="afterEffect">
                                  <p:stCondLst>
                                    <p:cond delay="0"/>
                                  </p:stCondLst>
                                  <p:childTnLst>
                                    <p:set>
                                      <p:cBhvr>
                                        <p:cTn id="17" dur="1" fill="hold">
                                          <p:stCondLst>
                                            <p:cond delay="0"/>
                                          </p:stCondLst>
                                        </p:cTn>
                                        <p:tgtEl>
                                          <p:spTgt spid="35846"/>
                                        </p:tgtEl>
                                        <p:attrNameLst>
                                          <p:attrName>style.visibility</p:attrName>
                                        </p:attrNameLst>
                                      </p:cBhvr>
                                      <p:to>
                                        <p:strVal val="visible"/>
                                      </p:to>
                                    </p:set>
                                    <p:animEffect transition="in" filter="dissolve">
                                      <p:cBhvr>
                                        <p:cTn id="18"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447800" y="304800"/>
            <a:ext cx="7543800" cy="914400"/>
          </a:xfrm>
          <a:prstGeom prst="rect">
            <a:avLst/>
          </a:prstGeom>
          <a:noFill/>
          <a:ln w="9525">
            <a:noFill/>
            <a:miter lim="800000"/>
            <a:headEnd/>
            <a:tailEnd/>
          </a:ln>
          <a:effectLst>
            <a:outerShdw dist="17961" dir="2700000" algn="ctr" rotWithShape="0">
              <a:srgbClr val="333333"/>
            </a:outerShdw>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ja-JP" altLang="en-US" sz="5400" b="1">
                <a:solidFill>
                  <a:srgbClr val="E00000"/>
                </a:solidFill>
                <a:latin typeface="Britannic Bold" charset="0"/>
              </a:rPr>
              <a:t>“</a:t>
            </a:r>
            <a:r>
              <a:rPr lang="en-US" sz="5400" b="1" dirty="0">
                <a:solidFill>
                  <a:srgbClr val="E00000"/>
                </a:solidFill>
                <a:latin typeface="Britannic Bold" charset="0"/>
              </a:rPr>
              <a:t>Galley Labor</a:t>
            </a:r>
            <a:r>
              <a:rPr lang="ja-JP" altLang="en-US" sz="5400" b="1">
                <a:solidFill>
                  <a:srgbClr val="E00000"/>
                </a:solidFill>
                <a:latin typeface="Britannic Bold" charset="0"/>
              </a:rPr>
              <a:t>”</a:t>
            </a:r>
            <a:endParaRPr lang="en-US" sz="5400" b="1" dirty="0">
              <a:solidFill>
                <a:srgbClr val="E00000"/>
              </a:solidFill>
              <a:latin typeface="Britannic Bold" charset="0"/>
            </a:endParaRPr>
          </a:p>
        </p:txBody>
      </p:sp>
      <p:pic>
        <p:nvPicPr>
          <p:cNvPr id="7171" name="Picture 3" descr="pol_cartoon-the galley-child labor"/>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l="1389" t="6386" r="1389" b="5299"/>
          <a:stretch>
            <a:fillRect/>
          </a:stretch>
        </p:blipFill>
        <p:spPr bwMode="auto">
          <a:xfrm>
            <a:off x="1676400" y="1524000"/>
            <a:ext cx="7239000" cy="42910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DIVI7233388"/>
          <p:cNvPicPr>
            <a:picLocks noChangeAspect="1" noChangeArrowheads="1"/>
          </p:cNvPicPr>
          <p:nvPr/>
        </p:nvPicPr>
        <p:blipFill>
          <a:blip r:embed="rId3">
            <a:lum contrast="6000"/>
            <a:extLst>
              <a:ext uri="{28A0092B-C50C-407E-A947-70E740481C1C}">
                <a14:useLocalDpi xmlns:a14="http://schemas.microsoft.com/office/drawing/2010/main" val="0"/>
              </a:ext>
            </a:extLst>
          </a:blip>
          <a:srcRect l="862" t="1437" r="862"/>
          <a:stretch>
            <a:fillRect/>
          </a:stretch>
        </p:blipFill>
        <p:spPr bwMode="auto">
          <a:xfrm>
            <a:off x="1676400" y="1524000"/>
            <a:ext cx="7239000" cy="4354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3" name="Text Box 5"/>
          <p:cNvSpPr txBox="1">
            <a:spLocks noChangeArrowheads="1"/>
          </p:cNvSpPr>
          <p:nvPr/>
        </p:nvSpPr>
        <p:spPr bwMode="auto">
          <a:xfrm>
            <a:off x="1447800" y="365125"/>
            <a:ext cx="7620000" cy="793750"/>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600" b="1" dirty="0">
                <a:solidFill>
                  <a:srgbClr val="E00000"/>
                </a:solidFill>
                <a:latin typeface="Britannic Bold" pitchFamily="34" charset="0"/>
                <a:ea typeface="Gulim" pitchFamily="34" charset="-127"/>
                <a:cs typeface="+mn-cs"/>
              </a:rPr>
              <a:t>Labor Unrest:  1870-1900</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amesMcPar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52600"/>
            <a:ext cx="2038350" cy="36671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9155" name="Text Box 3"/>
          <p:cNvSpPr txBox="1">
            <a:spLocks noChangeArrowheads="1"/>
          </p:cNvSpPr>
          <p:nvPr/>
        </p:nvSpPr>
        <p:spPr bwMode="auto">
          <a:xfrm>
            <a:off x="1447800" y="273050"/>
            <a:ext cx="7543800" cy="1555750"/>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800" b="1" dirty="0">
                <a:solidFill>
                  <a:srgbClr val="E00000"/>
                </a:solidFill>
                <a:latin typeface="Britannic Bold" pitchFamily="34" charset="0"/>
                <a:ea typeface="Gulim" pitchFamily="34" charset="-127"/>
                <a:cs typeface="+mn-cs"/>
              </a:rPr>
              <a:t>The Molly </a:t>
            </a:r>
            <a:r>
              <a:rPr lang="en-US" sz="4800" b="1" dirty="0">
                <a:solidFill>
                  <a:srgbClr val="E00000"/>
                </a:solidFill>
                <a:latin typeface="Britannic Bold" pitchFamily="34" charset="0"/>
                <a:ea typeface="Gulim" pitchFamily="34" charset="-127"/>
                <a:cs typeface="+mn-cs"/>
              </a:rPr>
              <a:t>Maguires</a:t>
            </a:r>
            <a:r>
              <a:rPr lang="en-US" sz="4800" b="1" dirty="0">
                <a:solidFill>
                  <a:srgbClr val="E00000"/>
                </a:solidFill>
                <a:latin typeface="Britannic Bold" pitchFamily="34" charset="0"/>
                <a:ea typeface="Gulim" pitchFamily="34" charset="-127"/>
                <a:cs typeface="+mn-cs"/>
              </a:rPr>
              <a:t/>
            </a:r>
            <a:br>
              <a:rPr lang="en-US" sz="4800" b="1" dirty="0">
                <a:solidFill>
                  <a:srgbClr val="E00000"/>
                </a:solidFill>
                <a:latin typeface="Britannic Bold" pitchFamily="34" charset="0"/>
                <a:ea typeface="Gulim" pitchFamily="34" charset="-127"/>
                <a:cs typeface="+mn-cs"/>
              </a:rPr>
            </a:br>
            <a:r>
              <a:rPr lang="en-US" sz="4800" b="1" dirty="0">
                <a:solidFill>
                  <a:srgbClr val="E00000"/>
                </a:solidFill>
                <a:latin typeface="Britannic Bold" pitchFamily="34" charset="0"/>
                <a:ea typeface="Gulim" pitchFamily="34" charset="-127"/>
                <a:cs typeface="+mn-cs"/>
              </a:rPr>
              <a:t>(1875)</a:t>
            </a:r>
          </a:p>
        </p:txBody>
      </p:sp>
      <p:pic>
        <p:nvPicPr>
          <p:cNvPr id="9220" name="Picture 4" descr="Molly Maguires"/>
          <p:cNvPicPr>
            <a:picLocks noChangeAspect="1" noChangeArrowheads="1"/>
          </p:cNvPicPr>
          <p:nvPr/>
        </p:nvPicPr>
        <p:blipFill>
          <a:blip r:embed="rId4">
            <a:lum bright="18000" contrast="6000"/>
            <a:extLst>
              <a:ext uri="{28A0092B-C50C-407E-A947-70E740481C1C}">
                <a14:useLocalDpi xmlns:a14="http://schemas.microsoft.com/office/drawing/2010/main" val="0"/>
              </a:ext>
            </a:extLst>
          </a:blip>
          <a:srcRect/>
          <a:stretch>
            <a:fillRect/>
          </a:stretch>
        </p:blipFill>
        <p:spPr bwMode="auto">
          <a:xfrm>
            <a:off x="3962400" y="2286000"/>
            <a:ext cx="4953000" cy="34274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9157" name="Text Box 5"/>
          <p:cNvSpPr txBox="1">
            <a:spLocks noChangeArrowheads="1"/>
          </p:cNvSpPr>
          <p:nvPr/>
        </p:nvSpPr>
        <p:spPr bwMode="auto">
          <a:xfrm>
            <a:off x="1676400" y="5502275"/>
            <a:ext cx="1981200"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en-US" dirty="0">
                <a:effectLst>
                  <a:outerShdw blurRad="38100" dist="38100" dir="2700000" algn="tl">
                    <a:srgbClr val="DDDDDD"/>
                  </a:outerShdw>
                </a:effectLst>
                <a:latin typeface="Comic Sans MS" charset="0"/>
              </a:rPr>
              <a:t>James</a:t>
            </a:r>
            <a:br>
              <a:rPr lang="en-US" dirty="0">
                <a:effectLst>
                  <a:outerShdw blurRad="38100" dist="38100" dir="2700000" algn="tl">
                    <a:srgbClr val="DDDDDD"/>
                  </a:outerShdw>
                </a:effectLst>
                <a:latin typeface="Comic Sans MS" charset="0"/>
              </a:rPr>
            </a:br>
            <a:r>
              <a:rPr lang="en-US" dirty="0">
                <a:effectLst>
                  <a:outerShdw blurRad="38100" dist="38100" dir="2700000" algn="tl">
                    <a:srgbClr val="DDDDDD"/>
                  </a:outerShdw>
                </a:effectLst>
                <a:latin typeface="Comic Sans MS" charset="0"/>
              </a:rPr>
              <a:t>McParland</a:t>
            </a:r>
            <a:endParaRPr lang="en-US" dirty="0">
              <a:effectLst>
                <a:outerShdw blurRad="38100" dist="38100" dir="2700000" algn="tl">
                  <a:srgbClr val="DDDDDD"/>
                </a:outerShdw>
              </a:effectLst>
              <a:latin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295400" y="152400"/>
            <a:ext cx="7543800" cy="2287588"/>
          </a:xfrm>
          <a:prstGeom prst="rect">
            <a:avLst/>
          </a:prstGeom>
          <a:noFill/>
          <a:ln w="9525">
            <a:noFill/>
            <a:miter lim="800000"/>
            <a:headEnd/>
            <a:tailEnd/>
          </a:ln>
          <a:effectLst>
            <a:outerShdw dist="17961" dir="2700000" algn="ctr" rotWithShape="0">
              <a:srgbClr val="333333"/>
            </a:outerShdw>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r" eaLnBrk="1" hangingPunct="1">
              <a:spcBef>
                <a:spcPct val="50000"/>
              </a:spcBef>
            </a:pPr>
            <a:r>
              <a:rPr lang="en-US" sz="4800" b="1" dirty="0">
                <a:solidFill>
                  <a:srgbClr val="E00000"/>
                </a:solidFill>
                <a:latin typeface="Britannic Bold" charset="0"/>
              </a:rPr>
              <a:t>The Corporate </a:t>
            </a:r>
            <a:br>
              <a:rPr lang="en-US" sz="4800" b="1" dirty="0">
                <a:solidFill>
                  <a:srgbClr val="E00000"/>
                </a:solidFill>
                <a:latin typeface="Britannic Bold" charset="0"/>
              </a:rPr>
            </a:br>
            <a:r>
              <a:rPr lang="ja-JP" altLang="en-US" sz="4800" b="1">
                <a:solidFill>
                  <a:srgbClr val="E00000"/>
                </a:solidFill>
                <a:latin typeface="Britannic Bold" charset="0"/>
              </a:rPr>
              <a:t>“</a:t>
            </a:r>
            <a:r>
              <a:rPr lang="en-US" sz="4800" b="1" dirty="0">
                <a:solidFill>
                  <a:srgbClr val="E00000"/>
                </a:solidFill>
                <a:latin typeface="Britannic Bold" charset="0"/>
              </a:rPr>
              <a:t>Bully-Boys</a:t>
            </a:r>
            <a:r>
              <a:rPr lang="ja-JP" altLang="en-US" sz="4800" b="1">
                <a:solidFill>
                  <a:srgbClr val="E00000"/>
                </a:solidFill>
                <a:latin typeface="Britannic Bold" charset="0"/>
              </a:rPr>
              <a:t>”</a:t>
            </a:r>
            <a:r>
              <a:rPr lang="en-US" sz="4800" b="1" dirty="0">
                <a:solidFill>
                  <a:srgbClr val="E00000"/>
                </a:solidFill>
                <a:latin typeface="Britannic Bold" charset="0"/>
              </a:rPr>
              <a:t>: Pinkerton</a:t>
            </a:r>
            <a:br>
              <a:rPr lang="en-US" sz="4800" b="1" dirty="0">
                <a:solidFill>
                  <a:srgbClr val="E00000"/>
                </a:solidFill>
                <a:latin typeface="Britannic Bold" charset="0"/>
              </a:rPr>
            </a:br>
            <a:r>
              <a:rPr lang="en-US" sz="4800" b="1" dirty="0">
                <a:solidFill>
                  <a:srgbClr val="E00000"/>
                </a:solidFill>
                <a:latin typeface="Britannic Bold" charset="0"/>
              </a:rPr>
              <a:t>Agents</a:t>
            </a:r>
          </a:p>
        </p:txBody>
      </p:sp>
      <p:pic>
        <p:nvPicPr>
          <p:cNvPr id="10243" name="Picture 3" descr="Pinkertons"/>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7066" t="22661" r="4425" b="8371"/>
          <a:stretch>
            <a:fillRect/>
          </a:stretch>
        </p:blipFill>
        <p:spPr bwMode="auto">
          <a:xfrm>
            <a:off x="2133600" y="1981200"/>
            <a:ext cx="3632200" cy="4343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0244" name="Picture 5" descr="Pinkerto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200400"/>
            <a:ext cx="2730500" cy="2489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10" name="Picture 10" descr="b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3660">
            <a:off x="4419600" y="1066800"/>
            <a:ext cx="13017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2"/>
          <p:cNvSpPr txBox="1">
            <a:spLocks noChangeArrowheads="1"/>
          </p:cNvSpPr>
          <p:nvPr/>
        </p:nvSpPr>
        <p:spPr bwMode="auto">
          <a:xfrm>
            <a:off x="1447800" y="152400"/>
            <a:ext cx="7543800" cy="823913"/>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800" b="1" dirty="0">
                <a:solidFill>
                  <a:srgbClr val="E00000"/>
                </a:solidFill>
                <a:latin typeface="Britannic Bold" pitchFamily="34" charset="0"/>
                <a:ea typeface="Gulim" pitchFamily="34" charset="-127"/>
                <a:cs typeface="+mn-cs"/>
              </a:rPr>
              <a:t>Management vs. Labor</a:t>
            </a:r>
          </a:p>
        </p:txBody>
      </p:sp>
      <p:sp>
        <p:nvSpPr>
          <p:cNvPr id="76805" name="Oval 5"/>
          <p:cNvSpPr>
            <a:spLocks noChangeArrowheads="1"/>
          </p:cNvSpPr>
          <p:nvPr/>
        </p:nvSpPr>
        <p:spPr bwMode="auto">
          <a:xfrm>
            <a:off x="1981200" y="1143000"/>
            <a:ext cx="1981200" cy="1600200"/>
          </a:xfrm>
          <a:prstGeom prst="ellipse">
            <a:avLst/>
          </a:prstGeom>
          <a:solidFill>
            <a:schemeClr val="tx2"/>
          </a:solidFill>
          <a:ln w="9525">
            <a:solidFill>
              <a:schemeClr val="tx1"/>
            </a:solidFill>
            <a:round/>
            <a:headEnd/>
            <a:tailEnd/>
          </a:ln>
          <a:effectLst/>
        </p:spPr>
        <p:txBody>
          <a:bodyPr wrap="none" anchor="ctr"/>
          <a:lstStyle/>
          <a:p>
            <a:pPr algn="ctr"/>
            <a:r>
              <a:rPr lang="ja-JP" altLang="en-US" sz="2200">
                <a:solidFill>
                  <a:schemeClr val="bg1"/>
                </a:solidFill>
                <a:effectLst>
                  <a:outerShdw blurRad="38100" dist="38100" dir="2700000" algn="tl">
                    <a:srgbClr val="B2B2B2"/>
                  </a:outerShdw>
                </a:effectLst>
              </a:rPr>
              <a:t>“</a:t>
            </a:r>
            <a:r>
              <a:rPr lang="en-US" sz="2200" dirty="0">
                <a:solidFill>
                  <a:schemeClr val="bg1"/>
                </a:solidFill>
                <a:effectLst>
                  <a:outerShdw blurRad="38100" dist="38100" dir="2700000" algn="tl">
                    <a:srgbClr val="B2B2B2"/>
                  </a:outerShdw>
                </a:effectLst>
              </a:rPr>
              <a:t>Tools</a:t>
            </a:r>
            <a:r>
              <a:rPr lang="ja-JP" altLang="en-US" sz="2200">
                <a:solidFill>
                  <a:schemeClr val="bg1"/>
                </a:solidFill>
                <a:effectLst>
                  <a:outerShdw blurRad="38100" dist="38100" dir="2700000" algn="tl">
                    <a:srgbClr val="B2B2B2"/>
                  </a:outerShdw>
                </a:effectLst>
              </a:rPr>
              <a:t>”</a:t>
            </a:r>
            <a:r>
              <a:rPr lang="en-US" sz="2200" dirty="0">
                <a:solidFill>
                  <a:schemeClr val="bg1"/>
                </a:solidFill>
                <a:effectLst>
                  <a:outerShdw blurRad="38100" dist="38100" dir="2700000" algn="tl">
                    <a:srgbClr val="B2B2B2"/>
                  </a:outerShdw>
                </a:effectLst>
              </a:rPr>
              <a:t> of </a:t>
            </a:r>
            <a:br>
              <a:rPr lang="en-US" sz="2200" dirty="0">
                <a:solidFill>
                  <a:schemeClr val="bg1"/>
                </a:solidFill>
                <a:effectLst>
                  <a:outerShdw blurRad="38100" dist="38100" dir="2700000" algn="tl">
                    <a:srgbClr val="B2B2B2"/>
                  </a:outerShdw>
                </a:effectLst>
              </a:rPr>
            </a:br>
            <a:r>
              <a:rPr lang="en-US" sz="2200" dirty="0">
                <a:solidFill>
                  <a:schemeClr val="bg1"/>
                </a:solidFill>
                <a:effectLst>
                  <a:outerShdw blurRad="38100" dist="38100" dir="2700000" algn="tl">
                    <a:srgbClr val="B2B2B2"/>
                  </a:outerShdw>
                </a:effectLst>
              </a:rPr>
              <a:t>Management</a:t>
            </a:r>
          </a:p>
        </p:txBody>
      </p:sp>
      <p:sp>
        <p:nvSpPr>
          <p:cNvPr id="76806" name="Oval 6"/>
          <p:cNvSpPr>
            <a:spLocks noChangeArrowheads="1"/>
          </p:cNvSpPr>
          <p:nvPr/>
        </p:nvSpPr>
        <p:spPr bwMode="auto">
          <a:xfrm>
            <a:off x="6400800" y="1143000"/>
            <a:ext cx="1981200" cy="1600200"/>
          </a:xfrm>
          <a:prstGeom prst="ellipse">
            <a:avLst/>
          </a:prstGeom>
          <a:solidFill>
            <a:schemeClr val="bg1"/>
          </a:solidFill>
          <a:ln w="9525">
            <a:solidFill>
              <a:schemeClr val="tx1"/>
            </a:solidFill>
            <a:round/>
            <a:headEnd/>
            <a:tailEnd/>
          </a:ln>
          <a:effectLst/>
        </p:spPr>
        <p:txBody>
          <a:bodyPr wrap="none" anchor="ctr"/>
          <a:lstStyle/>
          <a:p>
            <a:pPr algn="ctr"/>
            <a:r>
              <a:rPr lang="ja-JP" altLang="en-US" sz="2200">
                <a:effectLst>
                  <a:outerShdw blurRad="38100" dist="38100" dir="2700000" algn="tl">
                    <a:srgbClr val="DDDDDD"/>
                  </a:outerShdw>
                </a:effectLst>
              </a:rPr>
              <a:t>“</a:t>
            </a:r>
            <a:r>
              <a:rPr lang="en-US" sz="2200" dirty="0">
                <a:effectLst>
                  <a:outerShdw blurRad="38100" dist="38100" dir="2700000" algn="tl">
                    <a:srgbClr val="DDDDDD"/>
                  </a:outerShdw>
                </a:effectLst>
              </a:rPr>
              <a:t>Tools</a:t>
            </a:r>
            <a:r>
              <a:rPr lang="ja-JP" altLang="en-US" sz="2200">
                <a:effectLst>
                  <a:outerShdw blurRad="38100" dist="38100" dir="2700000" algn="tl">
                    <a:srgbClr val="DDDDDD"/>
                  </a:outerShdw>
                </a:effectLst>
              </a:rPr>
              <a:t>”</a:t>
            </a:r>
            <a:r>
              <a:rPr lang="en-US" sz="2200" dirty="0">
                <a:effectLst>
                  <a:outerShdw blurRad="38100" dist="38100" dir="2700000" algn="tl">
                    <a:srgbClr val="DDDDDD"/>
                  </a:outerShdw>
                </a:effectLst>
              </a:rPr>
              <a:t> of </a:t>
            </a:r>
            <a:br>
              <a:rPr lang="en-US" sz="2200" dirty="0">
                <a:effectLst>
                  <a:outerShdw blurRad="38100" dist="38100" dir="2700000" algn="tl">
                    <a:srgbClr val="DDDDDD"/>
                  </a:outerShdw>
                </a:effectLst>
              </a:rPr>
            </a:br>
            <a:r>
              <a:rPr lang="en-US" sz="2200" dirty="0">
                <a:effectLst>
                  <a:outerShdw blurRad="38100" dist="38100" dir="2700000" algn="tl">
                    <a:srgbClr val="DDDDDD"/>
                  </a:outerShdw>
                </a:effectLst>
              </a:rPr>
              <a:t>Labor</a:t>
            </a:r>
          </a:p>
        </p:txBody>
      </p:sp>
      <p:sp>
        <p:nvSpPr>
          <p:cNvPr id="76807" name="Line 7"/>
          <p:cNvSpPr>
            <a:spLocks noChangeShapeType="1"/>
          </p:cNvSpPr>
          <p:nvPr/>
        </p:nvSpPr>
        <p:spPr bwMode="auto">
          <a:xfrm>
            <a:off x="3962400" y="1905000"/>
            <a:ext cx="6096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6808" name="Line 8"/>
          <p:cNvSpPr>
            <a:spLocks noChangeShapeType="1"/>
          </p:cNvSpPr>
          <p:nvPr/>
        </p:nvSpPr>
        <p:spPr bwMode="auto">
          <a:xfrm flipH="1">
            <a:off x="5791200" y="1905000"/>
            <a:ext cx="6096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6811" name="Text Box 11"/>
          <p:cNvSpPr txBox="1">
            <a:spLocks noChangeArrowheads="1"/>
          </p:cNvSpPr>
          <p:nvPr/>
        </p:nvSpPr>
        <p:spPr bwMode="auto">
          <a:xfrm>
            <a:off x="1905000" y="2895600"/>
            <a:ext cx="3200400" cy="3597275"/>
          </a:xfrm>
          <a:prstGeom prst="rect">
            <a:avLst/>
          </a:prstGeom>
          <a:noFill/>
          <a:ln w="9525">
            <a:noFill/>
            <a:miter lim="800000"/>
            <a:headEnd/>
            <a:tailEnd/>
          </a:ln>
          <a:effectLst/>
        </p:spPr>
        <p:txBody>
          <a:bodyPr>
            <a:spAutoFit/>
          </a:bodyPr>
          <a:lstStyle>
            <a:lvl1pPr marL="398463" indent="-398463"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eaLnBrk="1" hangingPunct="1">
              <a:spcBef>
                <a:spcPct val="50000"/>
              </a:spcBef>
              <a:buClr>
                <a:srgbClr val="FF0000"/>
              </a:buClr>
              <a:buFont typeface="Wingdings" charset="0"/>
              <a:buChar char="M"/>
            </a:pPr>
            <a:r>
              <a:rPr lang="ja-JP" altLang="en-US" sz="2000" dirty="0">
                <a:effectLst>
                  <a:outerShdw blurRad="38100" dist="38100" dir="2700000" algn="tl">
                    <a:srgbClr val="DDDDDD"/>
                  </a:outerShdw>
                </a:effectLst>
                <a:latin typeface="Comic Sans MS" charset="0"/>
              </a:rPr>
              <a:t>“</a:t>
            </a:r>
            <a:r>
              <a:rPr lang="en-US" sz="2000" dirty="0">
                <a:effectLst>
                  <a:outerShdw blurRad="38100" dist="38100" dir="2700000" algn="tl">
                    <a:srgbClr val="DDDDDD"/>
                  </a:outerShdw>
                </a:effectLst>
                <a:latin typeface="Comic Sans MS" charset="0"/>
              </a:rPr>
              <a:t>scabs</a:t>
            </a:r>
            <a:r>
              <a:rPr lang="ja-JP" altLang="en-US" sz="2000" dirty="0">
                <a:effectLst>
                  <a:outerShdw blurRad="38100" dist="38100" dir="2700000" algn="tl">
                    <a:srgbClr val="DDDDDD"/>
                  </a:outerShdw>
                </a:effectLst>
                <a:latin typeface="Comic Sans MS" charset="0"/>
              </a:rPr>
              <a:t>”</a:t>
            </a:r>
            <a:endParaRPr lang="en-US" sz="2000" dirty="0">
              <a:effectLst>
                <a:outerShdw blurRad="38100" dist="38100" dir="2700000" algn="tl">
                  <a:srgbClr val="DDDDDD"/>
                </a:outerShdw>
              </a:effectLst>
              <a:latin typeface="Comic Sans MS" charset="0"/>
            </a:endParaRPr>
          </a:p>
          <a:p>
            <a:pPr eaLnBrk="1" hangingPunct="1">
              <a:spcBef>
                <a:spcPct val="50000"/>
              </a:spcBef>
              <a:buClr>
                <a:srgbClr val="FF0000"/>
              </a:buClr>
              <a:buFont typeface="Wingdings" charset="0"/>
              <a:buChar char="M"/>
            </a:pPr>
            <a:r>
              <a:rPr lang="en-US" sz="2000" dirty="0">
                <a:effectLst>
                  <a:outerShdw blurRad="38100" dist="38100" dir="2700000" algn="tl">
                    <a:srgbClr val="DDDDDD"/>
                  </a:outerShdw>
                </a:effectLst>
                <a:latin typeface="Comic Sans MS" charset="0"/>
              </a:rPr>
              <a:t>P. R. campaign</a:t>
            </a:r>
          </a:p>
          <a:p>
            <a:pPr eaLnBrk="1" hangingPunct="1">
              <a:spcBef>
                <a:spcPct val="50000"/>
              </a:spcBef>
              <a:buClr>
                <a:srgbClr val="FF0000"/>
              </a:buClr>
              <a:buFont typeface="Wingdings" charset="0"/>
              <a:buChar char="M"/>
            </a:pPr>
            <a:r>
              <a:rPr lang="en-US" sz="2000" dirty="0">
                <a:effectLst>
                  <a:outerShdw blurRad="38100" dist="38100" dir="2700000" algn="tl">
                    <a:srgbClr val="DDDDDD"/>
                  </a:outerShdw>
                </a:effectLst>
                <a:latin typeface="Comic Sans MS" charset="0"/>
              </a:rPr>
              <a:t>Pinkertons</a:t>
            </a:r>
            <a:endParaRPr lang="en-US" sz="2000" dirty="0">
              <a:effectLst>
                <a:outerShdw blurRad="38100" dist="38100" dir="2700000" algn="tl">
                  <a:srgbClr val="DDDDDD"/>
                </a:outerShdw>
              </a:effectLst>
              <a:latin typeface="Comic Sans MS" charset="0"/>
            </a:endParaRPr>
          </a:p>
          <a:p>
            <a:pPr eaLnBrk="1" hangingPunct="1">
              <a:spcBef>
                <a:spcPct val="50000"/>
              </a:spcBef>
              <a:buClr>
                <a:srgbClr val="FF0000"/>
              </a:buClr>
              <a:buFont typeface="Wingdings" charset="0"/>
              <a:buChar char="M"/>
            </a:pPr>
            <a:r>
              <a:rPr lang="en-US" sz="2000" dirty="0">
                <a:effectLst>
                  <a:outerShdw blurRad="38100" dist="38100" dir="2700000" algn="tl">
                    <a:srgbClr val="DDDDDD"/>
                  </a:outerShdw>
                </a:effectLst>
                <a:latin typeface="Comic Sans MS" charset="0"/>
              </a:rPr>
              <a:t>lockout</a:t>
            </a:r>
          </a:p>
          <a:p>
            <a:pPr eaLnBrk="1" hangingPunct="1">
              <a:spcBef>
                <a:spcPct val="50000"/>
              </a:spcBef>
              <a:buClr>
                <a:srgbClr val="FF0000"/>
              </a:buClr>
              <a:buFont typeface="Wingdings" charset="0"/>
              <a:buChar char="M"/>
            </a:pPr>
            <a:r>
              <a:rPr lang="en-US" sz="2000" dirty="0">
                <a:effectLst>
                  <a:outerShdw blurRad="38100" dist="38100" dir="2700000" algn="tl">
                    <a:srgbClr val="DDDDDD"/>
                  </a:outerShdw>
                </a:effectLst>
                <a:latin typeface="Comic Sans MS" charset="0"/>
              </a:rPr>
              <a:t>blacklisting</a:t>
            </a:r>
          </a:p>
          <a:p>
            <a:pPr eaLnBrk="1" hangingPunct="1">
              <a:spcBef>
                <a:spcPct val="50000"/>
              </a:spcBef>
              <a:buClr>
                <a:srgbClr val="FF0000"/>
              </a:buClr>
              <a:buFont typeface="Wingdings" charset="0"/>
              <a:buChar char="M"/>
            </a:pPr>
            <a:r>
              <a:rPr lang="en-US" sz="2000" dirty="0">
                <a:effectLst>
                  <a:outerShdw blurRad="38100" dist="38100" dir="2700000" algn="tl">
                    <a:srgbClr val="DDDDDD"/>
                  </a:outerShdw>
                </a:effectLst>
                <a:latin typeface="Comic Sans MS" charset="0"/>
              </a:rPr>
              <a:t>yellow-dog contracts</a:t>
            </a:r>
          </a:p>
          <a:p>
            <a:pPr eaLnBrk="1" hangingPunct="1">
              <a:spcBef>
                <a:spcPct val="50000"/>
              </a:spcBef>
              <a:buClr>
                <a:srgbClr val="FF0000"/>
              </a:buClr>
              <a:buFont typeface="Wingdings" charset="0"/>
              <a:buChar char="M"/>
            </a:pPr>
            <a:r>
              <a:rPr lang="en-US" sz="2000" dirty="0">
                <a:effectLst>
                  <a:outerShdw blurRad="38100" dist="38100" dir="2700000" algn="tl">
                    <a:srgbClr val="DDDDDD"/>
                  </a:outerShdw>
                </a:effectLst>
                <a:latin typeface="Comic Sans MS" charset="0"/>
              </a:rPr>
              <a:t>court injunctions</a:t>
            </a:r>
          </a:p>
          <a:p>
            <a:pPr eaLnBrk="1" hangingPunct="1">
              <a:spcBef>
                <a:spcPct val="50000"/>
              </a:spcBef>
              <a:buClr>
                <a:srgbClr val="FF0000"/>
              </a:buClr>
              <a:buFont typeface="Wingdings" charset="0"/>
              <a:buChar char="M"/>
            </a:pPr>
            <a:r>
              <a:rPr lang="en-US" sz="2000" dirty="0">
                <a:effectLst>
                  <a:outerShdw blurRad="38100" dist="38100" dir="2700000" algn="tl">
                    <a:srgbClr val="DDDDDD"/>
                  </a:outerShdw>
                </a:effectLst>
                <a:latin typeface="Comic Sans MS" charset="0"/>
              </a:rPr>
              <a:t>open shop</a:t>
            </a:r>
          </a:p>
        </p:txBody>
      </p:sp>
      <p:sp>
        <p:nvSpPr>
          <p:cNvPr id="76812" name="Text Box 12"/>
          <p:cNvSpPr txBox="1">
            <a:spLocks noChangeArrowheads="1"/>
          </p:cNvSpPr>
          <p:nvPr/>
        </p:nvSpPr>
        <p:spPr bwMode="auto">
          <a:xfrm>
            <a:off x="6248400" y="2895600"/>
            <a:ext cx="2743200" cy="3597275"/>
          </a:xfrm>
          <a:prstGeom prst="rect">
            <a:avLst/>
          </a:prstGeom>
          <a:noFill/>
          <a:ln w="9525">
            <a:noFill/>
            <a:miter lim="800000"/>
            <a:headEnd/>
            <a:tailEnd/>
          </a:ln>
          <a:effectLst/>
        </p:spPr>
        <p:txBody>
          <a:bodyPr>
            <a:spAutoFit/>
          </a:bodyPr>
          <a:lstStyle>
            <a:lvl1pPr marL="398463" indent="-398463"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eaLnBrk="1" hangingPunct="1">
              <a:spcBef>
                <a:spcPct val="50000"/>
              </a:spcBef>
              <a:buClr>
                <a:srgbClr val="FF0000"/>
              </a:buClr>
              <a:buFont typeface="Wingdings" charset="0"/>
              <a:buChar char="M"/>
            </a:pPr>
            <a:r>
              <a:rPr lang="en-US" sz="2000" dirty="0">
                <a:effectLst>
                  <a:outerShdw blurRad="38100" dist="38100" dir="2700000" algn="tl">
                    <a:srgbClr val="DDDDDD"/>
                  </a:outerShdw>
                </a:effectLst>
                <a:latin typeface="Comic Sans MS" charset="0"/>
              </a:rPr>
              <a:t>boycotts</a:t>
            </a:r>
          </a:p>
          <a:p>
            <a:pPr eaLnBrk="1" hangingPunct="1">
              <a:spcBef>
                <a:spcPct val="50000"/>
              </a:spcBef>
              <a:buClr>
                <a:srgbClr val="FF0000"/>
              </a:buClr>
              <a:buFont typeface="Wingdings" charset="0"/>
              <a:buChar char="M"/>
            </a:pPr>
            <a:r>
              <a:rPr lang="en-US" sz="2000" dirty="0">
                <a:effectLst>
                  <a:outerShdw blurRad="38100" dist="38100" dir="2700000" algn="tl">
                    <a:srgbClr val="DDDDDD"/>
                  </a:outerShdw>
                </a:effectLst>
                <a:latin typeface="Comic Sans MS" charset="0"/>
              </a:rPr>
              <a:t>sympathy </a:t>
            </a:r>
            <a:br>
              <a:rPr lang="en-US" sz="2000" dirty="0">
                <a:effectLst>
                  <a:outerShdw blurRad="38100" dist="38100" dir="2700000" algn="tl">
                    <a:srgbClr val="DDDDDD"/>
                  </a:outerShdw>
                </a:effectLst>
                <a:latin typeface="Comic Sans MS" charset="0"/>
              </a:rPr>
            </a:br>
            <a:r>
              <a:rPr lang="en-US" sz="2000" dirty="0">
                <a:effectLst>
                  <a:outerShdw blurRad="38100" dist="38100" dir="2700000" algn="tl">
                    <a:srgbClr val="DDDDDD"/>
                  </a:outerShdw>
                </a:effectLst>
                <a:latin typeface="Comic Sans MS" charset="0"/>
              </a:rPr>
              <a:t>demonstrations</a:t>
            </a:r>
          </a:p>
          <a:p>
            <a:pPr eaLnBrk="1" hangingPunct="1">
              <a:spcBef>
                <a:spcPct val="50000"/>
              </a:spcBef>
              <a:buClr>
                <a:srgbClr val="FF0000"/>
              </a:buClr>
              <a:buFont typeface="Wingdings" charset="0"/>
              <a:buChar char="M"/>
            </a:pPr>
            <a:r>
              <a:rPr lang="en-US" sz="2000" dirty="0">
                <a:effectLst>
                  <a:outerShdw blurRad="38100" dist="38100" dir="2700000" algn="tl">
                    <a:srgbClr val="DDDDDD"/>
                  </a:outerShdw>
                </a:effectLst>
                <a:latin typeface="Comic Sans MS" charset="0"/>
              </a:rPr>
              <a:t>informational </a:t>
            </a:r>
            <a:br>
              <a:rPr lang="en-US" sz="2000" dirty="0">
                <a:effectLst>
                  <a:outerShdw blurRad="38100" dist="38100" dir="2700000" algn="tl">
                    <a:srgbClr val="DDDDDD"/>
                  </a:outerShdw>
                </a:effectLst>
                <a:latin typeface="Comic Sans MS" charset="0"/>
              </a:rPr>
            </a:br>
            <a:r>
              <a:rPr lang="en-US" sz="2000" dirty="0">
                <a:effectLst>
                  <a:outerShdw blurRad="38100" dist="38100" dir="2700000" algn="tl">
                    <a:srgbClr val="DDDDDD"/>
                  </a:outerShdw>
                </a:effectLst>
                <a:latin typeface="Comic Sans MS" charset="0"/>
              </a:rPr>
              <a:t>picketing</a:t>
            </a:r>
          </a:p>
          <a:p>
            <a:pPr eaLnBrk="1" hangingPunct="1">
              <a:spcBef>
                <a:spcPct val="50000"/>
              </a:spcBef>
              <a:buClr>
                <a:srgbClr val="FF0000"/>
              </a:buClr>
              <a:buFont typeface="Wingdings" charset="0"/>
              <a:buChar char="M"/>
            </a:pPr>
            <a:r>
              <a:rPr lang="en-US" sz="2000" dirty="0">
                <a:effectLst>
                  <a:outerShdw blurRad="38100" dist="38100" dir="2700000" algn="tl">
                    <a:srgbClr val="DDDDDD"/>
                  </a:outerShdw>
                </a:effectLst>
                <a:latin typeface="Comic Sans MS" charset="0"/>
              </a:rPr>
              <a:t>closed shops</a:t>
            </a:r>
          </a:p>
          <a:p>
            <a:pPr eaLnBrk="1" hangingPunct="1">
              <a:spcBef>
                <a:spcPct val="50000"/>
              </a:spcBef>
              <a:buClr>
                <a:srgbClr val="FF0000"/>
              </a:buClr>
              <a:buFont typeface="Wingdings" charset="0"/>
              <a:buChar char="M"/>
            </a:pPr>
            <a:r>
              <a:rPr lang="en-US" sz="2000" dirty="0">
                <a:effectLst>
                  <a:outerShdw blurRad="38100" dist="38100" dir="2700000" algn="tl">
                    <a:srgbClr val="DDDDDD"/>
                  </a:outerShdw>
                </a:effectLst>
                <a:latin typeface="Comic Sans MS" charset="0"/>
              </a:rPr>
              <a:t>organized </a:t>
            </a:r>
            <a:br>
              <a:rPr lang="en-US" sz="2000" dirty="0">
                <a:effectLst>
                  <a:outerShdw blurRad="38100" dist="38100" dir="2700000" algn="tl">
                    <a:srgbClr val="DDDDDD"/>
                  </a:outerShdw>
                </a:effectLst>
                <a:latin typeface="Comic Sans MS" charset="0"/>
              </a:rPr>
            </a:br>
            <a:r>
              <a:rPr lang="en-US" sz="2000" dirty="0">
                <a:effectLst>
                  <a:outerShdw blurRad="38100" dist="38100" dir="2700000" algn="tl">
                    <a:srgbClr val="DDDDDD"/>
                  </a:outerShdw>
                </a:effectLst>
                <a:latin typeface="Comic Sans MS" charset="0"/>
              </a:rPr>
              <a:t>strikes</a:t>
            </a:r>
          </a:p>
          <a:p>
            <a:pPr eaLnBrk="1" hangingPunct="1">
              <a:spcBef>
                <a:spcPct val="50000"/>
              </a:spcBef>
              <a:buClr>
                <a:srgbClr val="FF0000"/>
              </a:buClr>
              <a:buFont typeface="Wingdings" charset="0"/>
              <a:buChar char="M"/>
            </a:pPr>
            <a:r>
              <a:rPr lang="ja-JP" altLang="en-US" sz="2000">
                <a:effectLst>
                  <a:outerShdw blurRad="38100" dist="38100" dir="2700000" algn="tl">
                    <a:srgbClr val="DDDDDD"/>
                  </a:outerShdw>
                </a:effectLst>
                <a:latin typeface="Comic Sans MS" charset="0"/>
              </a:rPr>
              <a:t>“</a:t>
            </a:r>
            <a:r>
              <a:rPr lang="en-US" sz="2000" dirty="0">
                <a:effectLst>
                  <a:outerShdw blurRad="38100" dist="38100" dir="2700000" algn="tl">
                    <a:srgbClr val="DDDDDD"/>
                  </a:outerShdw>
                </a:effectLst>
                <a:latin typeface="Comic Sans MS" charset="0"/>
              </a:rPr>
              <a:t>wildcat</a:t>
            </a:r>
            <a:r>
              <a:rPr lang="ja-JP" altLang="en-US" sz="2000">
                <a:effectLst>
                  <a:outerShdw blurRad="38100" dist="38100" dir="2700000" algn="tl">
                    <a:srgbClr val="DDDDDD"/>
                  </a:outerShdw>
                </a:effectLst>
                <a:latin typeface="Comic Sans MS" charset="0"/>
              </a:rPr>
              <a:t>”</a:t>
            </a:r>
            <a:r>
              <a:rPr lang="en-US" sz="2000" dirty="0">
                <a:effectLst>
                  <a:outerShdw blurRad="38100" dist="38100" dir="2700000" algn="tl">
                    <a:srgbClr val="DDDDDD"/>
                  </a:outerShdw>
                </a:effectLst>
                <a:latin typeface="Comic Sans MS" charset="0"/>
              </a:rPr>
              <a:t> strikes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p:cTn id="6" dur="1" fill="hold">
                                          <p:stCondLst>
                                            <p:cond delay="0"/>
                                          </p:stCondLst>
                                        </p:cTn>
                                        <p:tgtEl>
                                          <p:spTgt spid="76805"/>
                                        </p:tgtEl>
                                        <p:attrNameLst>
                                          <p:attrName>style.visibility</p:attrName>
                                        </p:attrNameLst>
                                      </p:cBhvr>
                                      <p:to>
                                        <p:strVal val="visible"/>
                                      </p:to>
                                    </p:set>
                                    <p:anim calcmode="lin" valueType="num">
                                      <p:cBhvr additive="base">
                                        <p:cTn id="7" dur="1000" fill="hold"/>
                                        <p:tgtEl>
                                          <p:spTgt spid="76805"/>
                                        </p:tgtEl>
                                        <p:attrNameLst>
                                          <p:attrName>ppt_x</p:attrName>
                                        </p:attrNameLst>
                                      </p:cBhvr>
                                      <p:tavLst>
                                        <p:tav tm="0">
                                          <p:val>
                                            <p:strVal val="0-#ppt_w/2"/>
                                          </p:val>
                                        </p:tav>
                                        <p:tav tm="100000">
                                          <p:val>
                                            <p:strVal val="#ppt_x"/>
                                          </p:val>
                                        </p:tav>
                                      </p:tavLst>
                                    </p:anim>
                                    <p:anim calcmode="lin" valueType="num">
                                      <p:cBhvr additive="base">
                                        <p:cTn id="8" dur="1000" fill="hold"/>
                                        <p:tgtEl>
                                          <p:spTgt spid="76805"/>
                                        </p:tgtEl>
                                        <p:attrNameLst>
                                          <p:attrName>ppt_y</p:attrName>
                                        </p:attrNameLst>
                                      </p:cBhvr>
                                      <p:tavLst>
                                        <p:tav tm="0">
                                          <p:val>
                                            <p:strVal val="#ppt_y"/>
                                          </p:val>
                                        </p:tav>
                                        <p:tav tm="100000">
                                          <p:val>
                                            <p:strVal val="#ppt_y"/>
                                          </p:val>
                                        </p:tav>
                                      </p:tavLst>
                                    </p:anim>
                                  </p:childTnLst>
                                </p:cTn>
                              </p:par>
                              <p:par>
                                <p:cTn id="9" presetID="7" presetClass="entr" presetSubtype="8" fill="hold" grpId="0" nodeType="withEffect">
                                  <p:stCondLst>
                                    <p:cond delay="0"/>
                                  </p:stCondLst>
                                  <p:childTnLst>
                                    <p:set>
                                      <p:cBhvr>
                                        <p:cTn id="10" dur="1" fill="hold">
                                          <p:stCondLst>
                                            <p:cond delay="0"/>
                                          </p:stCondLst>
                                        </p:cTn>
                                        <p:tgtEl>
                                          <p:spTgt spid="76807"/>
                                        </p:tgtEl>
                                        <p:attrNameLst>
                                          <p:attrName>style.visibility</p:attrName>
                                        </p:attrNameLst>
                                      </p:cBhvr>
                                      <p:to>
                                        <p:strVal val="visible"/>
                                      </p:to>
                                    </p:set>
                                    <p:anim calcmode="lin" valueType="num">
                                      <p:cBhvr additive="base">
                                        <p:cTn id="11" dur="1000" fill="hold"/>
                                        <p:tgtEl>
                                          <p:spTgt spid="76807"/>
                                        </p:tgtEl>
                                        <p:attrNameLst>
                                          <p:attrName>ppt_x</p:attrName>
                                        </p:attrNameLst>
                                      </p:cBhvr>
                                      <p:tavLst>
                                        <p:tav tm="0">
                                          <p:val>
                                            <p:strVal val="0-#ppt_w/2"/>
                                          </p:val>
                                        </p:tav>
                                        <p:tav tm="100000">
                                          <p:val>
                                            <p:strVal val="#ppt_x"/>
                                          </p:val>
                                        </p:tav>
                                      </p:tavLst>
                                    </p:anim>
                                    <p:anim calcmode="lin" valueType="num">
                                      <p:cBhvr additive="base">
                                        <p:cTn id="12" dur="1000" fill="hold"/>
                                        <p:tgtEl>
                                          <p:spTgt spid="76807"/>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76811"/>
                                        </p:tgtEl>
                                        <p:attrNameLst>
                                          <p:attrName>style.visibility</p:attrName>
                                        </p:attrNameLst>
                                      </p:cBhvr>
                                      <p:to>
                                        <p:strVal val="visible"/>
                                      </p:to>
                                    </p:set>
                                    <p:animEffect transition="in" filter="wipe(up)">
                                      <p:cBhvr>
                                        <p:cTn id="16" dur="5000"/>
                                        <p:tgtEl>
                                          <p:spTgt spid="768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1" presetClass="entr" presetSubtype="0" fill="hold" nodeType="clickEffect">
                                  <p:stCondLst>
                                    <p:cond delay="0"/>
                                  </p:stCondLst>
                                  <p:childTnLst>
                                    <p:set>
                                      <p:cBhvr>
                                        <p:cTn id="20" dur="1" fill="hold">
                                          <p:stCondLst>
                                            <p:cond delay="0"/>
                                          </p:stCondLst>
                                        </p:cTn>
                                        <p:tgtEl>
                                          <p:spTgt spid="76810"/>
                                        </p:tgtEl>
                                        <p:attrNameLst>
                                          <p:attrName>style.visibility</p:attrName>
                                        </p:attrNameLst>
                                      </p:cBhvr>
                                      <p:to>
                                        <p:strVal val="visible"/>
                                      </p:to>
                                    </p:set>
                                    <p:animEffect transition="in" filter="fade">
                                      <p:cBhvr>
                                        <p:cTn id="21" dur="192" decel="100000"/>
                                        <p:tgtEl>
                                          <p:spTgt spid="76810"/>
                                        </p:tgtEl>
                                      </p:cBhvr>
                                    </p:animEffect>
                                    <p:animScale>
                                      <p:cBhvr>
                                        <p:cTn id="22" dur="192" decel="100000"/>
                                        <p:tgtEl>
                                          <p:spTgt spid="76810"/>
                                        </p:tgtEl>
                                      </p:cBhvr>
                                      <p:from x="10000" y="10000"/>
                                      <p:to x="200000" y="450000"/>
                                    </p:animScale>
                                    <p:animScale>
                                      <p:cBhvr>
                                        <p:cTn id="23" dur="308" accel="100000" fill="hold">
                                          <p:stCondLst>
                                            <p:cond delay="192"/>
                                          </p:stCondLst>
                                        </p:cTn>
                                        <p:tgtEl>
                                          <p:spTgt spid="76810"/>
                                        </p:tgtEl>
                                      </p:cBhvr>
                                      <p:from x="200000" y="450000"/>
                                      <p:to x="100000" y="100000"/>
                                    </p:animScale>
                                    <p:set>
                                      <p:cBhvr>
                                        <p:cTn id="24" dur="192" fill="hold"/>
                                        <p:tgtEl>
                                          <p:spTgt spid="76810"/>
                                        </p:tgtEl>
                                        <p:attrNameLst>
                                          <p:attrName>ppt_x</p:attrName>
                                        </p:attrNameLst>
                                      </p:cBhvr>
                                      <p:to>
                                        <p:strVal val="(0.5)"/>
                                      </p:to>
                                    </p:set>
                                    <p:anim from="(0.5)" to="(#ppt_x)" calcmode="lin" valueType="num">
                                      <p:cBhvr>
                                        <p:cTn id="25" dur="308" accel="100000" fill="hold">
                                          <p:stCondLst>
                                            <p:cond delay="192"/>
                                          </p:stCondLst>
                                        </p:cTn>
                                        <p:tgtEl>
                                          <p:spTgt spid="76810"/>
                                        </p:tgtEl>
                                        <p:attrNameLst>
                                          <p:attrName>ppt_x</p:attrName>
                                        </p:attrNameLst>
                                      </p:cBhvr>
                                    </p:anim>
                                    <p:set>
                                      <p:cBhvr>
                                        <p:cTn id="26" dur="192" fill="hold"/>
                                        <p:tgtEl>
                                          <p:spTgt spid="76810"/>
                                        </p:tgtEl>
                                        <p:attrNameLst>
                                          <p:attrName>ppt_y</p:attrName>
                                        </p:attrNameLst>
                                      </p:cBhvr>
                                      <p:to>
                                        <p:strVal val="(#ppt_y+0.4)"/>
                                      </p:to>
                                    </p:set>
                                    <p:anim from="(#ppt_y+0.4)" to="(#ppt_y)" calcmode="lin" valueType="num">
                                      <p:cBhvr>
                                        <p:cTn id="27" dur="308" accel="100000" fill="hold">
                                          <p:stCondLst>
                                            <p:cond delay="192"/>
                                          </p:stCondLst>
                                        </p:cTn>
                                        <p:tgtEl>
                                          <p:spTgt spid="76810"/>
                                        </p:tgtEl>
                                        <p:attrNameLst>
                                          <p:attrName>ppt_y</p:attrName>
                                        </p:attrNameLst>
                                      </p:cBhvr>
                                    </p:anim>
                                  </p:childTnLst>
                                  <p:subTnLst>
                                    <p:audio>
                                      <p:cMediaNode>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7" presetClass="entr" presetSubtype="2" fill="hold" grpId="0" nodeType="clickEffect">
                                  <p:stCondLst>
                                    <p:cond delay="0"/>
                                  </p:stCondLst>
                                  <p:childTnLst>
                                    <p:set>
                                      <p:cBhvr>
                                        <p:cTn id="31" dur="1" fill="hold">
                                          <p:stCondLst>
                                            <p:cond delay="0"/>
                                          </p:stCondLst>
                                        </p:cTn>
                                        <p:tgtEl>
                                          <p:spTgt spid="76806"/>
                                        </p:tgtEl>
                                        <p:attrNameLst>
                                          <p:attrName>style.visibility</p:attrName>
                                        </p:attrNameLst>
                                      </p:cBhvr>
                                      <p:to>
                                        <p:strVal val="visible"/>
                                      </p:to>
                                    </p:set>
                                    <p:anim calcmode="lin" valueType="num">
                                      <p:cBhvr additive="base">
                                        <p:cTn id="32" dur="1000" fill="hold"/>
                                        <p:tgtEl>
                                          <p:spTgt spid="76806"/>
                                        </p:tgtEl>
                                        <p:attrNameLst>
                                          <p:attrName>ppt_x</p:attrName>
                                        </p:attrNameLst>
                                      </p:cBhvr>
                                      <p:tavLst>
                                        <p:tav tm="0">
                                          <p:val>
                                            <p:strVal val="1+#ppt_w/2"/>
                                          </p:val>
                                        </p:tav>
                                        <p:tav tm="100000">
                                          <p:val>
                                            <p:strVal val="#ppt_x"/>
                                          </p:val>
                                        </p:tav>
                                      </p:tavLst>
                                    </p:anim>
                                    <p:anim calcmode="lin" valueType="num">
                                      <p:cBhvr additive="base">
                                        <p:cTn id="33" dur="1000" fill="hold"/>
                                        <p:tgtEl>
                                          <p:spTgt spid="76806"/>
                                        </p:tgtEl>
                                        <p:attrNameLst>
                                          <p:attrName>ppt_y</p:attrName>
                                        </p:attrNameLst>
                                      </p:cBhvr>
                                      <p:tavLst>
                                        <p:tav tm="0">
                                          <p:val>
                                            <p:strVal val="#ppt_y"/>
                                          </p:val>
                                        </p:tav>
                                        <p:tav tm="100000">
                                          <p:val>
                                            <p:strVal val="#ppt_y"/>
                                          </p:val>
                                        </p:tav>
                                      </p:tavLst>
                                    </p:anim>
                                  </p:childTnLst>
                                </p:cTn>
                              </p:par>
                              <p:par>
                                <p:cTn id="34" presetID="7" presetClass="entr" presetSubtype="2" fill="hold" grpId="0" nodeType="withEffect">
                                  <p:stCondLst>
                                    <p:cond delay="0"/>
                                  </p:stCondLst>
                                  <p:childTnLst>
                                    <p:set>
                                      <p:cBhvr>
                                        <p:cTn id="35" dur="1" fill="hold">
                                          <p:stCondLst>
                                            <p:cond delay="0"/>
                                          </p:stCondLst>
                                        </p:cTn>
                                        <p:tgtEl>
                                          <p:spTgt spid="76808"/>
                                        </p:tgtEl>
                                        <p:attrNameLst>
                                          <p:attrName>style.visibility</p:attrName>
                                        </p:attrNameLst>
                                      </p:cBhvr>
                                      <p:to>
                                        <p:strVal val="visible"/>
                                      </p:to>
                                    </p:set>
                                    <p:anim calcmode="lin" valueType="num">
                                      <p:cBhvr additive="base">
                                        <p:cTn id="36" dur="1000" fill="hold"/>
                                        <p:tgtEl>
                                          <p:spTgt spid="76808"/>
                                        </p:tgtEl>
                                        <p:attrNameLst>
                                          <p:attrName>ppt_x</p:attrName>
                                        </p:attrNameLst>
                                      </p:cBhvr>
                                      <p:tavLst>
                                        <p:tav tm="0">
                                          <p:val>
                                            <p:strVal val="1+#ppt_w/2"/>
                                          </p:val>
                                        </p:tav>
                                        <p:tav tm="100000">
                                          <p:val>
                                            <p:strVal val="#ppt_x"/>
                                          </p:val>
                                        </p:tav>
                                      </p:tavLst>
                                    </p:anim>
                                    <p:anim calcmode="lin" valueType="num">
                                      <p:cBhvr additive="base">
                                        <p:cTn id="37" dur="1000" fill="hold"/>
                                        <p:tgtEl>
                                          <p:spTgt spid="76808"/>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76812"/>
                                        </p:tgtEl>
                                        <p:attrNameLst>
                                          <p:attrName>style.visibility</p:attrName>
                                        </p:attrNameLst>
                                      </p:cBhvr>
                                      <p:to>
                                        <p:strVal val="visible"/>
                                      </p:to>
                                    </p:set>
                                    <p:animEffect transition="in" filter="wipe(up)">
                                      <p:cBhvr>
                                        <p:cTn id="41" dur="5000"/>
                                        <p:tgtEl>
                                          <p:spTgt spid="76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nimBg="1"/>
      <p:bldP spid="76806" grpId="0" animBg="1"/>
      <p:bldP spid="76807" grpId="0" animBg="1"/>
      <p:bldP spid="76808" grpId="0" animBg="1"/>
      <p:bldP spid="76811" grpId="0"/>
      <p:bldP spid="768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219200" y="152400"/>
            <a:ext cx="7543800" cy="1584325"/>
          </a:xfrm>
          <a:prstGeom prst="rect">
            <a:avLst/>
          </a:prstGeom>
          <a:noFill/>
          <a:ln w="9525">
            <a:noFill/>
            <a:miter lim="800000"/>
            <a:headEnd/>
            <a:tailEnd/>
          </a:ln>
          <a:effectLst>
            <a:outerShdw dist="17961" dir="2700000" algn="ctr" rotWithShape="0">
              <a:srgbClr val="333333"/>
            </a:outerShdw>
          </a:effectLst>
        </p:spPr>
        <p:txBody>
          <a:bodyPr>
            <a:spAutoFit/>
          </a:bodyPr>
          <a:lstStyle/>
          <a:p>
            <a:pPr algn="r">
              <a:spcBef>
                <a:spcPct val="50000"/>
              </a:spcBef>
              <a:defRPr/>
            </a:pPr>
            <a:r>
              <a:rPr lang="en-US" sz="4900" b="1" dirty="0">
                <a:solidFill>
                  <a:srgbClr val="E00000"/>
                </a:solidFill>
                <a:latin typeface="Britannic Bold" pitchFamily="34" charset="0"/>
                <a:ea typeface="Gulim" pitchFamily="34" charset="-127"/>
                <a:cs typeface="+mn-cs"/>
              </a:rPr>
              <a:t>A Striker Confronts a SCAB!</a:t>
            </a:r>
          </a:p>
        </p:txBody>
      </p:sp>
      <p:pic>
        <p:nvPicPr>
          <p:cNvPr id="12291" name="Picture 3" descr="striker confronting a scab"/>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2362200" y="1066800"/>
            <a:ext cx="4143375" cy="54197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447800" y="152400"/>
            <a:ext cx="7543800" cy="823913"/>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800" b="1" dirty="0">
                <a:solidFill>
                  <a:srgbClr val="E00000"/>
                </a:solidFill>
                <a:latin typeface="Britannic Bold" pitchFamily="34" charset="0"/>
                <a:ea typeface="Gulim" pitchFamily="34" charset="-127"/>
                <a:cs typeface="+mn-cs"/>
              </a:rPr>
              <a:t>Knights of Labor</a:t>
            </a:r>
          </a:p>
        </p:txBody>
      </p:sp>
      <p:pic>
        <p:nvPicPr>
          <p:cNvPr id="13315" name="Picture 3" descr="Knights of Labo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5191" t="1357" r="3101" b="6441"/>
          <a:stretch>
            <a:fillRect/>
          </a:stretch>
        </p:blipFill>
        <p:spPr bwMode="auto">
          <a:xfrm>
            <a:off x="4749800" y="1066800"/>
            <a:ext cx="3860800" cy="4953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4" descr="Terence V Powderley"/>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l="2534" r="3696" b="8603"/>
          <a:stretch>
            <a:fillRect/>
          </a:stretch>
        </p:blipFill>
        <p:spPr bwMode="auto">
          <a:xfrm>
            <a:off x="1828800" y="1371600"/>
            <a:ext cx="2506663" cy="36576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4279" name="Text Box 7"/>
          <p:cNvSpPr txBox="1">
            <a:spLocks noChangeArrowheads="1"/>
          </p:cNvSpPr>
          <p:nvPr/>
        </p:nvSpPr>
        <p:spPr bwMode="auto">
          <a:xfrm>
            <a:off x="1447800" y="5105400"/>
            <a:ext cx="3200400" cy="4270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en-US" sz="2200" dirty="0">
                <a:effectLst>
                  <a:outerShdw blurRad="38100" dist="38100" dir="2700000" algn="tl">
                    <a:srgbClr val="DDDDDD"/>
                  </a:outerShdw>
                </a:effectLst>
                <a:latin typeface="Comic Sans MS" charset="0"/>
              </a:rPr>
              <a:t>Terence V. Powderly</a:t>
            </a:r>
          </a:p>
        </p:txBody>
      </p:sp>
      <p:sp>
        <p:nvSpPr>
          <p:cNvPr id="54280" name="Text Box 8"/>
          <p:cNvSpPr txBox="1">
            <a:spLocks noChangeArrowheads="1"/>
          </p:cNvSpPr>
          <p:nvPr/>
        </p:nvSpPr>
        <p:spPr bwMode="auto">
          <a:xfrm>
            <a:off x="1447800" y="6186488"/>
            <a:ext cx="7620000" cy="51911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en-US" sz="2800" b="1" i="1" dirty="0">
                <a:solidFill>
                  <a:srgbClr val="3333CC"/>
                </a:solidFill>
                <a:effectLst>
                  <a:outerShdw blurRad="38100" dist="38100" dir="2700000" algn="tl">
                    <a:srgbClr val="DDDDDD"/>
                  </a:outerShdw>
                </a:effectLst>
                <a:latin typeface="Comic Sans MS" charset="0"/>
              </a:rPr>
              <a:t>An injury to one is the concern of all!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p:cTn id="6" dur="1" fill="hold">
                                          <p:stCondLst>
                                            <p:cond delay="0"/>
                                          </p:stCondLst>
                                        </p:cTn>
                                        <p:tgtEl>
                                          <p:spTgt spid="54280"/>
                                        </p:tgtEl>
                                        <p:attrNameLst>
                                          <p:attrName>style.visibility</p:attrName>
                                        </p:attrNameLst>
                                      </p:cBhvr>
                                      <p:to>
                                        <p:strVal val="visible"/>
                                      </p:to>
                                    </p:set>
                                    <p:anim calcmode="lin" valueType="num">
                                      <p:cBhvr additive="base">
                                        <p:cTn id="7" dur="2000" fill="hold"/>
                                        <p:tgtEl>
                                          <p:spTgt spid="54280"/>
                                        </p:tgtEl>
                                        <p:attrNameLst>
                                          <p:attrName>ppt_x</p:attrName>
                                        </p:attrNameLst>
                                      </p:cBhvr>
                                      <p:tavLst>
                                        <p:tav tm="0">
                                          <p:val>
                                            <p:strVal val="0-#ppt_w/2"/>
                                          </p:val>
                                        </p:tav>
                                        <p:tav tm="100000">
                                          <p:val>
                                            <p:strVal val="#ppt_x"/>
                                          </p:val>
                                        </p:tav>
                                      </p:tavLst>
                                    </p:anim>
                                    <p:anim calcmode="lin" valueType="num">
                                      <p:cBhvr additive="base">
                                        <p:cTn id="8" dur="2000" fill="hold"/>
                                        <p:tgtEl>
                                          <p:spTgt spid="542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1447800" y="152400"/>
            <a:ext cx="7543800" cy="823913"/>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800" b="1" dirty="0">
                <a:solidFill>
                  <a:srgbClr val="E00000"/>
                </a:solidFill>
                <a:latin typeface="Britannic Bold" pitchFamily="34" charset="0"/>
                <a:ea typeface="Gulim" pitchFamily="34" charset="-127"/>
                <a:cs typeface="+mn-cs"/>
              </a:rPr>
              <a:t>Knights of Labor</a:t>
            </a:r>
          </a:p>
        </p:txBody>
      </p:sp>
      <p:sp>
        <p:nvSpPr>
          <p:cNvPr id="101381" name="Text Box 5"/>
          <p:cNvSpPr txBox="1">
            <a:spLocks noChangeArrowheads="1"/>
          </p:cNvSpPr>
          <p:nvPr/>
        </p:nvSpPr>
        <p:spPr bwMode="auto">
          <a:xfrm>
            <a:off x="4800600" y="6126163"/>
            <a:ext cx="4114800" cy="4270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en-US" sz="2200" dirty="0">
                <a:effectLst>
                  <a:outerShdw blurRad="38100" dist="38100" dir="2700000" algn="tl">
                    <a:srgbClr val="DDDDDD"/>
                  </a:outerShdw>
                </a:effectLst>
                <a:latin typeface="Comic Sans MS" charset="0"/>
              </a:rPr>
              <a:t>Knights of Labor trade card</a:t>
            </a:r>
          </a:p>
        </p:txBody>
      </p:sp>
      <p:pic>
        <p:nvPicPr>
          <p:cNvPr id="14340" name="Picture 7" descr="Knights of Labor Trade C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438" y="1219200"/>
            <a:ext cx="3103562" cy="48006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4341" name="Picture 9" descr="Knights of Labor seal"/>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1981200" y="2057400"/>
            <a:ext cx="26670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1447800" y="365125"/>
            <a:ext cx="7543800" cy="1373188"/>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800" b="1" dirty="0">
                <a:solidFill>
                  <a:srgbClr val="E00000"/>
                </a:solidFill>
                <a:latin typeface="Britannic Bold" pitchFamily="34" charset="0"/>
                <a:ea typeface="Gulim" pitchFamily="34" charset="-127"/>
                <a:cs typeface="+mn-cs"/>
              </a:rPr>
              <a:t>Labor Force Distribution</a:t>
            </a:r>
            <a:br>
              <a:rPr lang="en-US" sz="4800" b="1" dirty="0">
                <a:solidFill>
                  <a:srgbClr val="E00000"/>
                </a:solidFill>
                <a:latin typeface="Britannic Bold" pitchFamily="34" charset="0"/>
                <a:ea typeface="Gulim" pitchFamily="34" charset="-127"/>
                <a:cs typeface="+mn-cs"/>
              </a:rPr>
            </a:br>
            <a:r>
              <a:rPr lang="en-US" sz="3600" b="1" dirty="0">
                <a:solidFill>
                  <a:srgbClr val="E00000"/>
                </a:solidFill>
                <a:latin typeface="Britannic Bold" pitchFamily="34" charset="0"/>
                <a:ea typeface="Gulim" pitchFamily="34" charset="-127"/>
                <a:cs typeface="+mn-cs"/>
              </a:rPr>
              <a:t>1870-1900</a:t>
            </a:r>
          </a:p>
        </p:txBody>
      </p:sp>
      <p:pic>
        <p:nvPicPr>
          <p:cNvPr id="3075" name="Picture 3" descr="chart-labor force distribution by class - 1870-1900"/>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t="10495" b="10786"/>
          <a:stretch>
            <a:fillRect/>
          </a:stretch>
        </p:blipFill>
        <p:spPr bwMode="auto">
          <a:xfrm>
            <a:off x="1752600" y="2209800"/>
            <a:ext cx="7013575" cy="3429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 Box 3"/>
          <p:cNvSpPr txBox="1">
            <a:spLocks noChangeArrowheads="1"/>
          </p:cNvSpPr>
          <p:nvPr/>
        </p:nvSpPr>
        <p:spPr bwMode="auto">
          <a:xfrm>
            <a:off x="1447800" y="152400"/>
            <a:ext cx="7010400" cy="1495425"/>
          </a:xfrm>
          <a:prstGeom prst="rect">
            <a:avLst/>
          </a:prstGeom>
          <a:noFill/>
          <a:ln w="9525">
            <a:noFill/>
            <a:miter lim="800000"/>
            <a:headEnd/>
            <a:tailEnd/>
          </a:ln>
          <a:effectLst>
            <a:outerShdw dist="17961" dir="2700000" algn="ctr" rotWithShape="0">
              <a:srgbClr val="333333"/>
            </a:outerShdw>
          </a:effectLst>
        </p:spPr>
        <p:txBody>
          <a:bodyPr>
            <a:spAutoFit/>
          </a:bodyPr>
          <a:lstStyle/>
          <a:p>
            <a:pPr algn="r">
              <a:spcBef>
                <a:spcPct val="50000"/>
              </a:spcBef>
              <a:defRPr/>
            </a:pPr>
            <a:r>
              <a:rPr lang="en-US" sz="4600" b="1" dirty="0">
                <a:solidFill>
                  <a:srgbClr val="E00000"/>
                </a:solidFill>
                <a:latin typeface="Britannic Bold" pitchFamily="34" charset="0"/>
                <a:ea typeface="Gulim" pitchFamily="34" charset="-127"/>
                <a:cs typeface="+mn-cs"/>
              </a:rPr>
              <a:t>Goals of the Knights of Labor</a:t>
            </a:r>
          </a:p>
        </p:txBody>
      </p:sp>
      <p:sp>
        <p:nvSpPr>
          <p:cNvPr id="74756" name="Text Box 4"/>
          <p:cNvSpPr txBox="1">
            <a:spLocks noChangeArrowheads="1"/>
          </p:cNvSpPr>
          <p:nvPr/>
        </p:nvSpPr>
        <p:spPr bwMode="auto">
          <a:xfrm>
            <a:off x="1828800" y="1149350"/>
            <a:ext cx="7010400" cy="5251450"/>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eaLnBrk="1" hangingPunct="1">
              <a:spcBef>
                <a:spcPct val="50000"/>
              </a:spcBef>
              <a:buClr>
                <a:srgbClr val="0033CC"/>
              </a:buClr>
              <a:buFont typeface="Carta-Normal" charset="0"/>
              <a:buChar char="ù"/>
            </a:pPr>
            <a:r>
              <a:rPr lang="en-US" sz="2600" dirty="0">
                <a:effectLst>
                  <a:outerShdw blurRad="38100" dist="38100" dir="2700000" algn="tl">
                    <a:srgbClr val="DDDDDD"/>
                  </a:outerShdw>
                </a:effectLst>
                <a:latin typeface="Comic Sans MS" charset="0"/>
                <a:cs typeface="Arial Unicode MS" charset="0"/>
              </a:rPr>
              <a:t>Eight-hour workday.</a:t>
            </a:r>
          </a:p>
          <a:p>
            <a:pPr eaLnBrk="1" hangingPunct="1">
              <a:spcBef>
                <a:spcPct val="50000"/>
              </a:spcBef>
              <a:buClr>
                <a:srgbClr val="0033CC"/>
              </a:buClr>
              <a:buFont typeface="Carta-Normal" charset="0"/>
              <a:buChar char="ù"/>
            </a:pPr>
            <a:r>
              <a:rPr lang="en-US" sz="2600" dirty="0">
                <a:effectLst>
                  <a:outerShdw blurRad="38100" dist="38100" dir="2700000" algn="tl">
                    <a:srgbClr val="DDDDDD"/>
                  </a:outerShdw>
                </a:effectLst>
                <a:latin typeface="Comic Sans MS" charset="0"/>
                <a:cs typeface="Arial Unicode MS" charset="0"/>
              </a:rPr>
              <a:t>Workers</a:t>
            </a:r>
            <a:r>
              <a:rPr lang="ja-JP" altLang="en-US" sz="2600">
                <a:effectLst>
                  <a:outerShdw blurRad="38100" dist="38100" dir="2700000" algn="tl">
                    <a:srgbClr val="DDDDDD"/>
                  </a:outerShdw>
                </a:effectLst>
                <a:latin typeface="Comic Sans MS" charset="0"/>
                <a:cs typeface="Arial Unicode MS" charset="0"/>
              </a:rPr>
              <a:t>’</a:t>
            </a:r>
            <a:r>
              <a:rPr lang="en-US" sz="2600" dirty="0">
                <a:effectLst>
                  <a:outerShdw blurRad="38100" dist="38100" dir="2700000" algn="tl">
                    <a:srgbClr val="DDDDDD"/>
                  </a:outerShdw>
                </a:effectLst>
                <a:latin typeface="Comic Sans MS" charset="0"/>
                <a:cs typeface="Arial Unicode MS" charset="0"/>
              </a:rPr>
              <a:t> cooperatives.</a:t>
            </a:r>
          </a:p>
          <a:p>
            <a:pPr eaLnBrk="1" hangingPunct="1">
              <a:spcBef>
                <a:spcPct val="50000"/>
              </a:spcBef>
              <a:buClr>
                <a:srgbClr val="0033CC"/>
              </a:buClr>
              <a:buFont typeface="Carta-Normal" charset="0"/>
              <a:buChar char="ù"/>
            </a:pPr>
            <a:r>
              <a:rPr lang="en-US" sz="2600" dirty="0">
                <a:effectLst>
                  <a:outerShdw blurRad="38100" dist="38100" dir="2700000" algn="tl">
                    <a:srgbClr val="DDDDDD"/>
                  </a:outerShdw>
                </a:effectLst>
                <a:latin typeface="Comic Sans MS" charset="0"/>
                <a:cs typeface="Arial Unicode MS" charset="0"/>
              </a:rPr>
              <a:t>Worker-owned factories.</a:t>
            </a:r>
          </a:p>
          <a:p>
            <a:pPr eaLnBrk="1" hangingPunct="1">
              <a:spcBef>
                <a:spcPct val="50000"/>
              </a:spcBef>
              <a:buClr>
                <a:srgbClr val="0033CC"/>
              </a:buClr>
              <a:buFont typeface="Carta-Normal" charset="0"/>
              <a:buChar char="ù"/>
            </a:pPr>
            <a:r>
              <a:rPr lang="en-US" sz="2600" dirty="0">
                <a:effectLst>
                  <a:outerShdw blurRad="38100" dist="38100" dir="2700000" algn="tl">
                    <a:srgbClr val="DDDDDD"/>
                  </a:outerShdw>
                </a:effectLst>
                <a:latin typeface="Comic Sans MS" charset="0"/>
                <a:cs typeface="Arial Unicode MS" charset="0"/>
              </a:rPr>
              <a:t>Abolition of child and prison labor.</a:t>
            </a:r>
          </a:p>
          <a:p>
            <a:pPr eaLnBrk="1" hangingPunct="1">
              <a:spcBef>
                <a:spcPct val="50000"/>
              </a:spcBef>
              <a:buClr>
                <a:srgbClr val="0033CC"/>
              </a:buClr>
              <a:buFont typeface="Carta-Normal" charset="0"/>
              <a:buChar char="ù"/>
            </a:pPr>
            <a:r>
              <a:rPr lang="en-US" sz="2600" dirty="0">
                <a:effectLst>
                  <a:outerShdw blurRad="38100" dist="38100" dir="2700000" algn="tl">
                    <a:srgbClr val="DDDDDD"/>
                  </a:outerShdw>
                </a:effectLst>
                <a:latin typeface="Comic Sans MS" charset="0"/>
                <a:cs typeface="Arial Unicode MS" charset="0"/>
              </a:rPr>
              <a:t>Increased circulation of greenbacks.</a:t>
            </a:r>
          </a:p>
          <a:p>
            <a:pPr eaLnBrk="1" hangingPunct="1">
              <a:spcBef>
                <a:spcPct val="50000"/>
              </a:spcBef>
              <a:buClr>
                <a:srgbClr val="0033CC"/>
              </a:buClr>
              <a:buFont typeface="Carta-Normal" charset="0"/>
              <a:buChar char="ù"/>
            </a:pPr>
            <a:r>
              <a:rPr lang="en-US" sz="2600" dirty="0">
                <a:effectLst>
                  <a:outerShdw blurRad="38100" dist="38100" dir="2700000" algn="tl">
                    <a:srgbClr val="DDDDDD"/>
                  </a:outerShdw>
                </a:effectLst>
                <a:latin typeface="Comic Sans MS" charset="0"/>
                <a:cs typeface="Arial Unicode MS" charset="0"/>
              </a:rPr>
              <a:t>Equal pay for men and women.</a:t>
            </a:r>
          </a:p>
          <a:p>
            <a:pPr eaLnBrk="1" hangingPunct="1">
              <a:spcBef>
                <a:spcPct val="50000"/>
              </a:spcBef>
              <a:buClr>
                <a:srgbClr val="0033CC"/>
              </a:buClr>
              <a:buFont typeface="Carta-Normal" charset="0"/>
              <a:buChar char="ù"/>
            </a:pPr>
            <a:r>
              <a:rPr lang="en-US" sz="2600" dirty="0">
                <a:effectLst>
                  <a:outerShdw blurRad="38100" dist="38100" dir="2700000" algn="tl">
                    <a:srgbClr val="DDDDDD"/>
                  </a:outerShdw>
                </a:effectLst>
                <a:latin typeface="Comic Sans MS" charset="0"/>
                <a:cs typeface="Arial Unicode MS" charset="0"/>
              </a:rPr>
              <a:t>Safety codes in the workplace.</a:t>
            </a:r>
          </a:p>
          <a:p>
            <a:pPr eaLnBrk="1" hangingPunct="1">
              <a:spcBef>
                <a:spcPct val="50000"/>
              </a:spcBef>
              <a:buClr>
                <a:srgbClr val="0033CC"/>
              </a:buClr>
              <a:buFont typeface="Carta-Normal" charset="0"/>
              <a:buChar char="ù"/>
            </a:pPr>
            <a:r>
              <a:rPr lang="en-US" sz="2600" dirty="0">
                <a:effectLst>
                  <a:outerShdw blurRad="38100" dist="38100" dir="2700000" algn="tl">
                    <a:srgbClr val="DDDDDD"/>
                  </a:outerShdw>
                </a:effectLst>
                <a:latin typeface="Comic Sans MS" charset="0"/>
                <a:cs typeface="Arial Unicode MS" charset="0"/>
              </a:rPr>
              <a:t>Prohibition of contract foreign labor.</a:t>
            </a:r>
          </a:p>
          <a:p>
            <a:pPr eaLnBrk="1" hangingPunct="1">
              <a:spcBef>
                <a:spcPct val="50000"/>
              </a:spcBef>
              <a:buClr>
                <a:srgbClr val="0033CC"/>
              </a:buClr>
              <a:buFont typeface="Carta-Normal" charset="0"/>
              <a:buChar char="ù"/>
            </a:pPr>
            <a:r>
              <a:rPr lang="en-US" sz="2600" dirty="0">
                <a:effectLst>
                  <a:outerShdw blurRad="38100" dist="38100" dir="2700000" algn="tl">
                    <a:srgbClr val="DDDDDD"/>
                  </a:outerShdw>
                </a:effectLst>
                <a:latin typeface="Comic Sans MS" charset="0"/>
                <a:cs typeface="Arial Unicode MS" charset="0"/>
              </a:rPr>
              <a:t>Abolition of the National Bank.</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7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475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475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475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475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4756">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4756">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4756">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475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map-Great RR Strike-1877"/>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1600200" y="1905000"/>
            <a:ext cx="7391400" cy="4305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0964" name="Text Box 4"/>
          <p:cNvSpPr txBox="1">
            <a:spLocks noChangeArrowheads="1"/>
          </p:cNvSpPr>
          <p:nvPr/>
        </p:nvSpPr>
        <p:spPr bwMode="auto">
          <a:xfrm>
            <a:off x="1447800" y="152400"/>
            <a:ext cx="7543800" cy="1431925"/>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400" b="1" dirty="0">
                <a:solidFill>
                  <a:srgbClr val="E00000"/>
                </a:solidFill>
                <a:latin typeface="Britannic Bold" pitchFamily="34" charset="0"/>
                <a:ea typeface="Gulim" pitchFamily="34" charset="-127"/>
                <a:cs typeface="+mn-cs"/>
              </a:rPr>
              <a:t>The Great Railroad Strike </a:t>
            </a:r>
            <a:br>
              <a:rPr lang="en-US" sz="4400" b="1" dirty="0">
                <a:solidFill>
                  <a:srgbClr val="E00000"/>
                </a:solidFill>
                <a:latin typeface="Britannic Bold" pitchFamily="34" charset="0"/>
                <a:ea typeface="Gulim" pitchFamily="34" charset="-127"/>
                <a:cs typeface="+mn-cs"/>
              </a:rPr>
            </a:br>
            <a:r>
              <a:rPr lang="en-US" sz="4400" b="1" dirty="0">
                <a:solidFill>
                  <a:srgbClr val="E00000"/>
                </a:solidFill>
                <a:latin typeface="Britannic Bold" pitchFamily="34" charset="0"/>
                <a:ea typeface="Gulim" pitchFamily="34" charset="-127"/>
                <a:cs typeface="+mn-cs"/>
              </a:rPr>
              <a:t>of 1877</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447800" y="152400"/>
            <a:ext cx="7543800" cy="1555750"/>
          </a:xfrm>
          <a:prstGeom prst="rect">
            <a:avLst/>
          </a:prstGeom>
          <a:noFill/>
          <a:ln w="9525">
            <a:noFill/>
            <a:miter lim="800000"/>
            <a:headEnd/>
            <a:tailEnd/>
          </a:ln>
          <a:effectLst>
            <a:outerShdw dist="17961" dir="2700000" algn="ctr" rotWithShape="0">
              <a:srgbClr val="333333"/>
            </a:outerShdw>
          </a:effectLst>
        </p:spPr>
        <p:txBody>
          <a:bodyPr>
            <a:spAutoFit/>
          </a:bodyPr>
          <a:lstStyle/>
          <a:p>
            <a:pPr algn="r">
              <a:spcBef>
                <a:spcPct val="50000"/>
              </a:spcBef>
              <a:defRPr/>
            </a:pPr>
            <a:r>
              <a:rPr lang="en-US" sz="4800" b="1" dirty="0">
                <a:solidFill>
                  <a:srgbClr val="E00000"/>
                </a:solidFill>
                <a:latin typeface="Britannic Bold" pitchFamily="34" charset="0"/>
                <a:ea typeface="Gulim" pitchFamily="34" charset="-127"/>
                <a:cs typeface="+mn-cs"/>
              </a:rPr>
              <a:t>The Great Railroad Strike of 1877</a:t>
            </a:r>
          </a:p>
        </p:txBody>
      </p:sp>
      <p:pic>
        <p:nvPicPr>
          <p:cNvPr id="17411" name="Picture 3" descr="illustr-cavalry charges against rioters-1877"/>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2925763" y="1143000"/>
            <a:ext cx="3405187" cy="5334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1447800" y="76200"/>
            <a:ext cx="7543800" cy="1951038"/>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200" b="1" i="1" dirty="0">
                <a:solidFill>
                  <a:srgbClr val="E00000"/>
                </a:solidFill>
                <a:latin typeface="Britannic Bold" pitchFamily="34" charset="0"/>
                <a:ea typeface="Gulim" pitchFamily="34" charset="-127"/>
                <a:cs typeface="+mn-cs"/>
              </a:rPr>
              <a:t>The Tournament of Today: </a:t>
            </a:r>
            <a:br>
              <a:rPr lang="en-US" sz="4200" b="1" i="1" dirty="0">
                <a:solidFill>
                  <a:srgbClr val="E00000"/>
                </a:solidFill>
                <a:latin typeface="Britannic Bold" pitchFamily="34" charset="0"/>
                <a:ea typeface="Gulim" pitchFamily="34" charset="-127"/>
                <a:cs typeface="+mn-cs"/>
              </a:rPr>
            </a:br>
            <a:r>
              <a:rPr lang="en-US" sz="4200" b="1" i="1" dirty="0">
                <a:solidFill>
                  <a:srgbClr val="E00000"/>
                </a:solidFill>
                <a:latin typeface="Britannic Bold" pitchFamily="34" charset="0"/>
                <a:ea typeface="Gulim" pitchFamily="34" charset="-127"/>
                <a:cs typeface="+mn-cs"/>
              </a:rPr>
              <a:t> </a:t>
            </a:r>
            <a:r>
              <a:rPr lang="en-US" sz="3800" b="1" dirty="0">
                <a:solidFill>
                  <a:srgbClr val="E00000"/>
                </a:solidFill>
                <a:latin typeface="Britannic Bold" pitchFamily="34" charset="0"/>
                <a:ea typeface="Gulim" pitchFamily="34" charset="-127"/>
                <a:cs typeface="+mn-cs"/>
              </a:rPr>
              <a:t>A Set-to Between Labor and Monopoly</a:t>
            </a:r>
          </a:p>
        </p:txBody>
      </p:sp>
      <p:pic>
        <p:nvPicPr>
          <p:cNvPr id="18435" name="Picture 3" descr="pol_cartoon-the tournament of today"/>
          <p:cNvPicPr>
            <a:picLocks noChangeAspect="1" noChangeArrowheads="1"/>
          </p:cNvPicPr>
          <p:nvPr/>
        </p:nvPicPr>
        <p:blipFill>
          <a:blip r:embed="rId2">
            <a:lum contrast="12000"/>
            <a:extLst>
              <a:ext uri="{28A0092B-C50C-407E-A947-70E740481C1C}">
                <a14:useLocalDpi xmlns:a14="http://schemas.microsoft.com/office/drawing/2010/main" val="0"/>
              </a:ext>
            </a:extLst>
          </a:blip>
          <a:srcRect l="2144" t="2350" r="1384" b="6734"/>
          <a:stretch>
            <a:fillRect/>
          </a:stretch>
        </p:blipFill>
        <p:spPr bwMode="auto">
          <a:xfrm>
            <a:off x="1676400" y="2103438"/>
            <a:ext cx="7162800" cy="429736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1447800" y="152400"/>
            <a:ext cx="7543800" cy="1555750"/>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800" b="1" dirty="0">
                <a:solidFill>
                  <a:srgbClr val="E00000"/>
                </a:solidFill>
                <a:latin typeface="Britannic Bold" pitchFamily="34" charset="0"/>
                <a:ea typeface="Gulim" pitchFamily="34" charset="-127"/>
                <a:cs typeface="+mn-cs"/>
              </a:rPr>
              <a:t>Anarchists Meet on the Lake Front in 1886</a:t>
            </a:r>
          </a:p>
        </p:txBody>
      </p:sp>
      <p:pic>
        <p:nvPicPr>
          <p:cNvPr id="19459" name="Picture 3" descr="anarchists meet on lake front - 1877"/>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4724400" y="2590800"/>
            <a:ext cx="4191000" cy="2732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0" name="Picture 4" descr="Haymarket Riot newspaper headline"/>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1638300" y="2028825"/>
            <a:ext cx="2857500" cy="42195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447800" y="228600"/>
            <a:ext cx="7543800" cy="823913"/>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800" b="1" dirty="0">
                <a:solidFill>
                  <a:srgbClr val="E00000"/>
                </a:solidFill>
                <a:latin typeface="Britannic Bold" pitchFamily="34" charset="0"/>
                <a:ea typeface="Gulim" pitchFamily="34" charset="-127"/>
                <a:cs typeface="+mn-cs"/>
              </a:rPr>
              <a:t>Haymarket Riot  (1886)</a:t>
            </a:r>
          </a:p>
        </p:txBody>
      </p:sp>
      <p:sp>
        <p:nvSpPr>
          <p:cNvPr id="37893" name="Text Box 5"/>
          <p:cNvSpPr txBox="1">
            <a:spLocks noChangeArrowheads="1"/>
          </p:cNvSpPr>
          <p:nvPr/>
        </p:nvSpPr>
        <p:spPr bwMode="auto">
          <a:xfrm>
            <a:off x="1600200" y="6034088"/>
            <a:ext cx="7239000" cy="48895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en-US" sz="2600" dirty="0">
                <a:effectLst>
                  <a:outerShdw blurRad="38100" dist="38100" dir="2700000" algn="tl">
                    <a:srgbClr val="DDDDDD"/>
                  </a:outerShdw>
                </a:effectLst>
                <a:latin typeface="Comic Sans MS" charset="0"/>
              </a:rPr>
              <a:t>McCormick Harvesting Machine Co.</a:t>
            </a:r>
          </a:p>
        </p:txBody>
      </p:sp>
      <p:pic>
        <p:nvPicPr>
          <p:cNvPr id="20484" name="Picture 6" descr="Haymarket Riot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2057400" y="1520825"/>
            <a:ext cx="6324600" cy="43465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447800" y="152400"/>
            <a:ext cx="7543800" cy="823913"/>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800" b="1" dirty="0">
                <a:solidFill>
                  <a:srgbClr val="E00000"/>
                </a:solidFill>
                <a:latin typeface="Britannic Bold" pitchFamily="34" charset="0"/>
                <a:ea typeface="Gulim" pitchFamily="34" charset="-127"/>
                <a:cs typeface="+mn-cs"/>
              </a:rPr>
              <a:t>Haymarket Martyrs</a:t>
            </a:r>
          </a:p>
        </p:txBody>
      </p:sp>
      <p:pic>
        <p:nvPicPr>
          <p:cNvPr id="21507" name="Picture 3" descr="Haymarket Martyrs"/>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3192463" y="1143000"/>
            <a:ext cx="4122737" cy="5334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1447800" y="228600"/>
            <a:ext cx="7543800" cy="747713"/>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300" b="1" dirty="0">
                <a:solidFill>
                  <a:srgbClr val="E00000"/>
                </a:solidFill>
                <a:latin typeface="Britannic Bold" pitchFamily="34" charset="0"/>
                <a:ea typeface="Gulim" pitchFamily="34" charset="-127"/>
                <a:cs typeface="+mn-cs"/>
              </a:rPr>
              <a:t>Governor John Peter </a:t>
            </a:r>
            <a:r>
              <a:rPr lang="en-US" sz="4300" b="1" dirty="0">
                <a:solidFill>
                  <a:srgbClr val="E00000"/>
                </a:solidFill>
                <a:latin typeface="Britannic Bold" pitchFamily="34" charset="0"/>
                <a:ea typeface="Gulim" pitchFamily="34" charset="-127"/>
                <a:cs typeface="+mn-cs"/>
              </a:rPr>
              <a:t>Altgeld</a:t>
            </a:r>
            <a:endParaRPr lang="en-US" sz="4300" b="1" dirty="0">
              <a:solidFill>
                <a:srgbClr val="E00000"/>
              </a:solidFill>
              <a:latin typeface="Britannic Bold" pitchFamily="34" charset="0"/>
              <a:ea typeface="Gulim" pitchFamily="34" charset="-127"/>
              <a:cs typeface="+mn-cs"/>
            </a:endParaRPr>
          </a:p>
        </p:txBody>
      </p:sp>
      <p:pic>
        <p:nvPicPr>
          <p:cNvPr id="22531" name="Picture 4" descr="Altgeld-the friend of the dogs"/>
          <p:cNvPicPr>
            <a:picLocks noChangeAspect="1" noChangeArrowheads="1"/>
          </p:cNvPicPr>
          <p:nvPr/>
        </p:nvPicPr>
        <p:blipFill>
          <a:blip r:embed="rId2">
            <a:lum contrast="6000"/>
            <a:extLst>
              <a:ext uri="{28A0092B-C50C-407E-A947-70E740481C1C}">
                <a14:useLocalDpi xmlns:a14="http://schemas.microsoft.com/office/drawing/2010/main" val="0"/>
              </a:ext>
            </a:extLst>
          </a:blip>
          <a:srcRect l="4442" t="3766" r="4408"/>
          <a:stretch>
            <a:fillRect/>
          </a:stretch>
        </p:blipFill>
        <p:spPr bwMode="auto">
          <a:xfrm>
            <a:off x="2057400" y="1143000"/>
            <a:ext cx="6553200" cy="5359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1447800" y="76200"/>
            <a:ext cx="7543800" cy="1371600"/>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200" b="1" dirty="0">
                <a:solidFill>
                  <a:srgbClr val="E00000"/>
                </a:solidFill>
                <a:latin typeface="Britannic Bold" pitchFamily="34" charset="0"/>
                <a:ea typeface="Gulim" pitchFamily="34" charset="-127"/>
                <a:cs typeface="+mn-cs"/>
              </a:rPr>
              <a:t>The American Federation </a:t>
            </a:r>
            <a:br>
              <a:rPr lang="en-US" sz="4200" b="1" dirty="0">
                <a:solidFill>
                  <a:srgbClr val="E00000"/>
                </a:solidFill>
                <a:latin typeface="Britannic Bold" pitchFamily="34" charset="0"/>
                <a:ea typeface="Gulim" pitchFamily="34" charset="-127"/>
                <a:cs typeface="+mn-cs"/>
              </a:rPr>
            </a:br>
            <a:r>
              <a:rPr lang="en-US" sz="4200" b="1" dirty="0">
                <a:solidFill>
                  <a:srgbClr val="E00000"/>
                </a:solidFill>
                <a:latin typeface="Britannic Bold" pitchFamily="34" charset="0"/>
                <a:ea typeface="Gulim" pitchFamily="34" charset="-127"/>
                <a:cs typeface="+mn-cs"/>
              </a:rPr>
              <a:t>of Labor:  1886</a:t>
            </a:r>
            <a:endParaRPr lang="en-US" sz="3400" b="1" dirty="0">
              <a:solidFill>
                <a:srgbClr val="E00000"/>
              </a:solidFill>
              <a:latin typeface="Britannic Bold" pitchFamily="34" charset="0"/>
              <a:ea typeface="Gulim" pitchFamily="34" charset="-127"/>
              <a:cs typeface="+mn-cs"/>
            </a:endParaRPr>
          </a:p>
        </p:txBody>
      </p:sp>
      <p:sp>
        <p:nvSpPr>
          <p:cNvPr id="73732" name="Text Box 4"/>
          <p:cNvSpPr txBox="1">
            <a:spLocks noChangeArrowheads="1"/>
          </p:cNvSpPr>
          <p:nvPr/>
        </p:nvSpPr>
        <p:spPr bwMode="auto">
          <a:xfrm>
            <a:off x="3276600" y="6140450"/>
            <a:ext cx="3962400" cy="48895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en-US" sz="2600" dirty="0">
                <a:effectLst>
                  <a:outerShdw blurRad="38100" dist="38100" dir="2700000" algn="tl">
                    <a:srgbClr val="DDDDDD"/>
                  </a:outerShdw>
                </a:effectLst>
                <a:latin typeface="Comic Sans MS" charset="0"/>
              </a:rPr>
              <a:t>Samuel Gompers</a:t>
            </a:r>
          </a:p>
        </p:txBody>
      </p:sp>
      <p:pic>
        <p:nvPicPr>
          <p:cNvPr id="23556" name="Picture 5" descr="Samuel Gomper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3376613" y="1600200"/>
            <a:ext cx="3862387" cy="45291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1676400" y="152400"/>
            <a:ext cx="7239000" cy="1463675"/>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500" b="1" dirty="0">
                <a:solidFill>
                  <a:srgbClr val="E00000"/>
                </a:solidFill>
                <a:latin typeface="Britannic Bold" pitchFamily="34" charset="0"/>
                <a:ea typeface="Gulim" pitchFamily="34" charset="-127"/>
                <a:cs typeface="+mn-cs"/>
              </a:rPr>
              <a:t>How the AF of L </a:t>
            </a:r>
            <a:br>
              <a:rPr lang="en-US" sz="4500" b="1" dirty="0">
                <a:solidFill>
                  <a:srgbClr val="E00000"/>
                </a:solidFill>
                <a:latin typeface="Britannic Bold" pitchFamily="34" charset="0"/>
                <a:ea typeface="Gulim" pitchFamily="34" charset="-127"/>
                <a:cs typeface="+mn-cs"/>
              </a:rPr>
            </a:br>
            <a:r>
              <a:rPr lang="en-US" sz="4500" b="1" dirty="0">
                <a:solidFill>
                  <a:srgbClr val="E00000"/>
                </a:solidFill>
                <a:latin typeface="Britannic Bold" pitchFamily="34" charset="0"/>
                <a:ea typeface="Gulim" pitchFamily="34" charset="-127"/>
                <a:cs typeface="+mn-cs"/>
              </a:rPr>
              <a:t>Would Help the Workers</a:t>
            </a:r>
          </a:p>
        </p:txBody>
      </p:sp>
      <p:sp>
        <p:nvSpPr>
          <p:cNvPr id="75779" name="Text Box 3"/>
          <p:cNvSpPr txBox="1">
            <a:spLocks noChangeArrowheads="1"/>
          </p:cNvSpPr>
          <p:nvPr/>
        </p:nvSpPr>
        <p:spPr bwMode="auto">
          <a:xfrm>
            <a:off x="1828800" y="1714500"/>
            <a:ext cx="6858000" cy="4838700"/>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eaLnBrk="1" hangingPunct="1">
              <a:spcBef>
                <a:spcPct val="50000"/>
              </a:spcBef>
              <a:buClr>
                <a:srgbClr val="0033CC"/>
              </a:buClr>
              <a:buFont typeface="Carta-Normal" charset="0"/>
              <a:buChar char="ù"/>
            </a:pPr>
            <a:r>
              <a:rPr lang="en-US" dirty="0">
                <a:effectLst>
                  <a:outerShdw blurRad="38100" dist="38100" dir="2700000" algn="tl">
                    <a:srgbClr val="DDDDDD"/>
                  </a:outerShdw>
                </a:effectLst>
                <a:latin typeface="Comic Sans MS" charset="0"/>
                <a:cs typeface="Arial Unicode MS" charset="0"/>
              </a:rPr>
              <a:t>Catered to the skilled worker.</a:t>
            </a:r>
          </a:p>
          <a:p>
            <a:pPr eaLnBrk="1" hangingPunct="1">
              <a:spcBef>
                <a:spcPct val="50000"/>
              </a:spcBef>
              <a:buClr>
                <a:srgbClr val="0033CC"/>
              </a:buClr>
              <a:buFont typeface="Carta-Normal" charset="0"/>
              <a:buChar char="ù"/>
            </a:pPr>
            <a:r>
              <a:rPr lang="en-US" dirty="0">
                <a:effectLst>
                  <a:outerShdw blurRad="38100" dist="38100" dir="2700000" algn="tl">
                    <a:srgbClr val="DDDDDD"/>
                  </a:outerShdw>
                </a:effectLst>
                <a:latin typeface="Comic Sans MS" charset="0"/>
                <a:cs typeface="Arial Unicode MS" charset="0"/>
              </a:rPr>
              <a:t>Represented workers in matters of national legislation.</a:t>
            </a:r>
          </a:p>
          <a:p>
            <a:pPr eaLnBrk="1" hangingPunct="1">
              <a:spcBef>
                <a:spcPct val="50000"/>
              </a:spcBef>
              <a:buClr>
                <a:srgbClr val="0033CC"/>
              </a:buClr>
              <a:buFont typeface="Carta-Normal" charset="0"/>
              <a:buChar char="ù"/>
            </a:pPr>
            <a:r>
              <a:rPr lang="en-US" dirty="0">
                <a:effectLst>
                  <a:outerShdw blurRad="38100" dist="38100" dir="2700000" algn="tl">
                    <a:srgbClr val="DDDDDD"/>
                  </a:outerShdw>
                </a:effectLst>
                <a:latin typeface="Comic Sans MS" charset="0"/>
                <a:cs typeface="Arial Unicode MS" charset="0"/>
              </a:rPr>
              <a:t>Maintained a national strike fund.</a:t>
            </a:r>
          </a:p>
          <a:p>
            <a:pPr eaLnBrk="1" hangingPunct="1">
              <a:spcBef>
                <a:spcPct val="50000"/>
              </a:spcBef>
              <a:buClr>
                <a:srgbClr val="0033CC"/>
              </a:buClr>
              <a:buFont typeface="Carta-Normal" charset="0"/>
              <a:buChar char="ù"/>
            </a:pPr>
            <a:r>
              <a:rPr lang="en-US" dirty="0">
                <a:effectLst>
                  <a:outerShdw blurRad="38100" dist="38100" dir="2700000" algn="tl">
                    <a:srgbClr val="DDDDDD"/>
                  </a:outerShdw>
                </a:effectLst>
                <a:latin typeface="Comic Sans MS" charset="0"/>
                <a:cs typeface="Arial Unicode MS" charset="0"/>
              </a:rPr>
              <a:t>Evangelized the cause of unionism.</a:t>
            </a:r>
          </a:p>
          <a:p>
            <a:pPr eaLnBrk="1" hangingPunct="1">
              <a:spcBef>
                <a:spcPct val="50000"/>
              </a:spcBef>
              <a:buClr>
                <a:srgbClr val="0033CC"/>
              </a:buClr>
              <a:buFont typeface="Carta-Normal" charset="0"/>
              <a:buChar char="ù"/>
            </a:pPr>
            <a:r>
              <a:rPr lang="en-US" dirty="0">
                <a:effectLst>
                  <a:outerShdw blurRad="38100" dist="38100" dir="2700000" algn="tl">
                    <a:srgbClr val="DDDDDD"/>
                  </a:outerShdw>
                </a:effectLst>
                <a:latin typeface="Comic Sans MS" charset="0"/>
                <a:cs typeface="Arial Unicode MS" charset="0"/>
              </a:rPr>
              <a:t>Prevented disputes among the many craft unions.</a:t>
            </a:r>
          </a:p>
          <a:p>
            <a:pPr eaLnBrk="1" hangingPunct="1">
              <a:spcBef>
                <a:spcPct val="50000"/>
              </a:spcBef>
              <a:buClr>
                <a:srgbClr val="0033CC"/>
              </a:buClr>
              <a:buFont typeface="Carta-Normal" charset="0"/>
              <a:buChar char="ù"/>
            </a:pPr>
            <a:r>
              <a:rPr lang="en-US" dirty="0">
                <a:effectLst>
                  <a:outerShdw blurRad="38100" dist="38100" dir="2700000" algn="tl">
                    <a:srgbClr val="DDDDDD"/>
                  </a:outerShdw>
                </a:effectLst>
                <a:latin typeface="Comic Sans MS" charset="0"/>
                <a:cs typeface="Arial Unicode MS" charset="0"/>
              </a:rPr>
              <a:t>Mediated disputes between management and labor.</a:t>
            </a:r>
          </a:p>
          <a:p>
            <a:pPr eaLnBrk="1" hangingPunct="1">
              <a:spcBef>
                <a:spcPct val="50000"/>
              </a:spcBef>
              <a:buClr>
                <a:srgbClr val="0033CC"/>
              </a:buClr>
              <a:buFont typeface="Carta-Normal" charset="0"/>
              <a:buChar char="ù"/>
            </a:pPr>
            <a:r>
              <a:rPr lang="en-US" dirty="0">
                <a:effectLst>
                  <a:outerShdw blurRad="38100" dist="38100" dir="2700000" algn="tl">
                    <a:srgbClr val="DDDDDD"/>
                  </a:outerShdw>
                </a:effectLst>
                <a:latin typeface="Comic Sans MS" charset="0"/>
                <a:cs typeface="Arial Unicode MS" charset="0"/>
              </a:rPr>
              <a:t>Pushed for </a:t>
            </a:r>
            <a:r>
              <a:rPr lang="en-US" dirty="0">
                <a:solidFill>
                  <a:srgbClr val="E80000"/>
                </a:solidFill>
                <a:effectLst>
                  <a:outerShdw blurRad="38100" dist="38100" dir="2700000" algn="tl">
                    <a:srgbClr val="DDDDDD"/>
                  </a:outerShdw>
                </a:effectLst>
                <a:latin typeface="Comic Sans MS" charset="0"/>
                <a:cs typeface="Arial Unicode MS" charset="0"/>
              </a:rPr>
              <a:t>closed shops</a:t>
            </a:r>
            <a:r>
              <a:rPr lang="en-US" dirty="0">
                <a:solidFill>
                  <a:srgbClr val="FF0000"/>
                </a:solidFill>
                <a:effectLst>
                  <a:outerShdw blurRad="38100" dist="38100" dir="2700000" algn="tl">
                    <a:srgbClr val="DDDDDD"/>
                  </a:outerShdw>
                </a:effectLst>
                <a:latin typeface="Comic Sans MS" charset="0"/>
                <a:cs typeface="Arial Unicode MS"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5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57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577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577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57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1447800" y="76200"/>
            <a:ext cx="7543800" cy="1403350"/>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300" b="1" dirty="0">
                <a:solidFill>
                  <a:srgbClr val="E00000"/>
                </a:solidFill>
                <a:latin typeface="Britannic Bold" pitchFamily="34" charset="0"/>
                <a:ea typeface="Gulim" pitchFamily="34" charset="-127"/>
                <a:cs typeface="+mn-cs"/>
              </a:rPr>
              <a:t>The Changing American </a:t>
            </a:r>
            <a:br>
              <a:rPr lang="en-US" sz="4300" b="1" dirty="0">
                <a:solidFill>
                  <a:srgbClr val="E00000"/>
                </a:solidFill>
                <a:latin typeface="Britannic Bold" pitchFamily="34" charset="0"/>
                <a:ea typeface="Gulim" pitchFamily="34" charset="-127"/>
                <a:cs typeface="+mn-cs"/>
              </a:rPr>
            </a:br>
            <a:r>
              <a:rPr lang="en-US" sz="4300" b="1" dirty="0">
                <a:solidFill>
                  <a:srgbClr val="E00000"/>
                </a:solidFill>
                <a:latin typeface="Britannic Bold" pitchFamily="34" charset="0"/>
                <a:ea typeface="Gulim" pitchFamily="34" charset="-127"/>
                <a:cs typeface="+mn-cs"/>
              </a:rPr>
              <a:t>Labor Force</a:t>
            </a:r>
          </a:p>
        </p:txBody>
      </p:sp>
      <p:pic>
        <p:nvPicPr>
          <p:cNvPr id="4099" name="Picture 4"/>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22961" t="2992" r="22130" b="2744"/>
          <a:stretch>
            <a:fillRect/>
          </a:stretch>
        </p:blipFill>
        <p:spPr bwMode="auto">
          <a:xfrm>
            <a:off x="3124200" y="1676400"/>
            <a:ext cx="4191000" cy="48006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1447800" y="152400"/>
            <a:ext cx="7543800" cy="1495425"/>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600" b="1" dirty="0">
                <a:solidFill>
                  <a:srgbClr val="E00000"/>
                </a:solidFill>
                <a:latin typeface="Britannic Bold" pitchFamily="34" charset="0"/>
                <a:ea typeface="Gulim" pitchFamily="34" charset="-127"/>
                <a:cs typeface="+mn-cs"/>
              </a:rPr>
              <a:t>Homestead Steel Strike            </a:t>
            </a:r>
            <a:br>
              <a:rPr lang="en-US" sz="4600" b="1" dirty="0">
                <a:solidFill>
                  <a:srgbClr val="E00000"/>
                </a:solidFill>
                <a:latin typeface="Britannic Bold" pitchFamily="34" charset="0"/>
                <a:ea typeface="Gulim" pitchFamily="34" charset="-127"/>
                <a:cs typeface="+mn-cs"/>
              </a:rPr>
            </a:br>
            <a:r>
              <a:rPr lang="en-US" sz="4600" b="1" dirty="0">
                <a:solidFill>
                  <a:srgbClr val="E00000"/>
                </a:solidFill>
                <a:latin typeface="Britannic Bold" pitchFamily="34" charset="0"/>
                <a:ea typeface="Gulim" pitchFamily="34" charset="-127"/>
                <a:cs typeface="+mn-cs"/>
              </a:rPr>
              <a:t>                         (1892)</a:t>
            </a:r>
          </a:p>
        </p:txBody>
      </p:sp>
      <p:sp>
        <p:nvSpPr>
          <p:cNvPr id="77828" name="Text Box 4"/>
          <p:cNvSpPr txBox="1">
            <a:spLocks noChangeArrowheads="1"/>
          </p:cNvSpPr>
          <p:nvPr/>
        </p:nvSpPr>
        <p:spPr bwMode="auto">
          <a:xfrm>
            <a:off x="1524000" y="5486400"/>
            <a:ext cx="3657600" cy="10969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en-US" sz="2200" dirty="0">
                <a:effectLst>
                  <a:outerShdw blurRad="38100" dist="38100" dir="2700000" algn="tl">
                    <a:srgbClr val="DDDDDD"/>
                  </a:outerShdw>
                </a:effectLst>
                <a:latin typeface="Comic Sans MS" charset="0"/>
              </a:rPr>
              <a:t>The Amalgamated Association of </a:t>
            </a:r>
            <a:br>
              <a:rPr lang="en-US" sz="2200" dirty="0">
                <a:effectLst>
                  <a:outerShdw blurRad="38100" dist="38100" dir="2700000" algn="tl">
                    <a:srgbClr val="DDDDDD"/>
                  </a:outerShdw>
                </a:effectLst>
                <a:latin typeface="Comic Sans MS" charset="0"/>
              </a:rPr>
            </a:br>
            <a:r>
              <a:rPr lang="en-US" sz="2200" dirty="0">
                <a:effectLst>
                  <a:outerShdw blurRad="38100" dist="38100" dir="2700000" algn="tl">
                    <a:srgbClr val="DDDDDD"/>
                  </a:outerShdw>
                </a:effectLst>
                <a:latin typeface="Comic Sans MS" charset="0"/>
              </a:rPr>
              <a:t>Iron &amp; Steel Workers</a:t>
            </a:r>
          </a:p>
        </p:txBody>
      </p:sp>
      <p:pic>
        <p:nvPicPr>
          <p:cNvPr id="25604" name="Picture 6" descr="HomesteadStrikers"/>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600200" y="1066800"/>
            <a:ext cx="3506788"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8" descr="HomesteadStrike-1"/>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b="10698"/>
          <a:stretch>
            <a:fillRect/>
          </a:stretch>
        </p:blipFill>
        <p:spPr bwMode="auto">
          <a:xfrm>
            <a:off x="5334000" y="2362200"/>
            <a:ext cx="3657600" cy="2090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7833" name="Text Box 9"/>
          <p:cNvSpPr txBox="1">
            <a:spLocks noChangeArrowheads="1"/>
          </p:cNvSpPr>
          <p:nvPr/>
        </p:nvSpPr>
        <p:spPr bwMode="auto">
          <a:xfrm>
            <a:off x="5791200" y="4495800"/>
            <a:ext cx="2819400" cy="7620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en-US" sz="2200" dirty="0">
                <a:effectLst>
                  <a:outerShdw blurRad="38100" dist="38100" dir="2700000" algn="tl">
                    <a:srgbClr val="DDDDDD"/>
                  </a:outerShdw>
                </a:effectLst>
                <a:latin typeface="Comic Sans MS" charset="0"/>
              </a:rPr>
              <a:t>Homestead Steel Works</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447800" y="273050"/>
            <a:ext cx="7543800" cy="793750"/>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600" b="1" dirty="0">
                <a:solidFill>
                  <a:srgbClr val="E00000"/>
                </a:solidFill>
                <a:latin typeface="Britannic Bold" pitchFamily="34" charset="0"/>
                <a:ea typeface="Gulim" pitchFamily="34" charset="-127"/>
                <a:cs typeface="+mn-cs"/>
              </a:rPr>
              <a:t>Big Corporate Profits!</a:t>
            </a:r>
          </a:p>
        </p:txBody>
      </p:sp>
      <p:pic>
        <p:nvPicPr>
          <p:cNvPr id="26627" name="Picture 4" descr="chart-net profits of Carnegie &amp; Assocs - 1875-1900"/>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2133600" y="1447800"/>
            <a:ext cx="6324600" cy="47434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447800" y="228600"/>
            <a:ext cx="7543800" cy="793750"/>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600" b="1" dirty="0">
                <a:solidFill>
                  <a:srgbClr val="E00000"/>
                </a:solidFill>
                <a:latin typeface="Britannic Bold" pitchFamily="34" charset="0"/>
                <a:ea typeface="Gulim" pitchFamily="34" charset="-127"/>
                <a:cs typeface="+mn-cs"/>
              </a:rPr>
              <a:t>Attempted Assassination!</a:t>
            </a:r>
          </a:p>
        </p:txBody>
      </p:sp>
      <p:sp>
        <p:nvSpPr>
          <p:cNvPr id="78851" name="Text Box 3"/>
          <p:cNvSpPr txBox="1">
            <a:spLocks noChangeArrowheads="1"/>
          </p:cNvSpPr>
          <p:nvPr/>
        </p:nvSpPr>
        <p:spPr bwMode="auto">
          <a:xfrm>
            <a:off x="1905000" y="5181600"/>
            <a:ext cx="3124200" cy="4270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en-US" sz="2200" dirty="0">
                <a:effectLst>
                  <a:outerShdw blurRad="38100" dist="38100" dir="2700000" algn="tl">
                    <a:srgbClr val="DDDDDD"/>
                  </a:outerShdw>
                </a:effectLst>
                <a:latin typeface="Comic Sans MS" charset="0"/>
              </a:rPr>
              <a:t>Henry Clay Frick</a:t>
            </a:r>
          </a:p>
        </p:txBody>
      </p:sp>
      <p:pic>
        <p:nvPicPr>
          <p:cNvPr id="27652" name="Picture 5" descr="Henry Clay Frick"/>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2057400" y="1371600"/>
            <a:ext cx="2892425"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8854" name="Text Box 6"/>
          <p:cNvSpPr txBox="1">
            <a:spLocks noChangeArrowheads="1"/>
          </p:cNvSpPr>
          <p:nvPr/>
        </p:nvSpPr>
        <p:spPr bwMode="auto">
          <a:xfrm>
            <a:off x="5562600" y="5715000"/>
            <a:ext cx="3124200" cy="4270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en-US" sz="2200" dirty="0">
                <a:effectLst>
                  <a:outerShdw blurRad="38100" dist="38100" dir="2700000" algn="tl">
                    <a:srgbClr val="DDDDDD"/>
                  </a:outerShdw>
                </a:effectLst>
                <a:latin typeface="Comic Sans MS" charset="0"/>
              </a:rPr>
              <a:t>Alexander </a:t>
            </a:r>
            <a:r>
              <a:rPr lang="en-US" sz="2200" dirty="0">
                <a:effectLst>
                  <a:outerShdw blurRad="38100" dist="38100" dir="2700000" algn="tl">
                    <a:srgbClr val="DDDDDD"/>
                  </a:outerShdw>
                </a:effectLst>
                <a:latin typeface="Comic Sans MS" charset="0"/>
              </a:rPr>
              <a:t>Berkman</a:t>
            </a:r>
            <a:endParaRPr lang="en-US" sz="2200" dirty="0">
              <a:effectLst>
                <a:outerShdw blurRad="38100" dist="38100" dir="2700000" algn="tl">
                  <a:srgbClr val="DDDDDD"/>
                </a:outerShdw>
              </a:effectLst>
              <a:latin typeface="Comic Sans MS" charset="0"/>
            </a:endParaRPr>
          </a:p>
        </p:txBody>
      </p:sp>
      <p:pic>
        <p:nvPicPr>
          <p:cNvPr id="27654" name="Picture 7" descr="Alexander Berkman"/>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5741988" y="1905000"/>
            <a:ext cx="2640012"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5" name="Line 8"/>
          <p:cNvSpPr>
            <a:spLocks noChangeShapeType="1"/>
          </p:cNvSpPr>
          <p:nvPr/>
        </p:nvSpPr>
        <p:spPr bwMode="auto">
          <a:xfrm flipH="1">
            <a:off x="4038600" y="4038600"/>
            <a:ext cx="1676400" cy="2286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5715000" y="1371600"/>
            <a:ext cx="3048000" cy="3951288"/>
          </a:xfrm>
          <a:prstGeom prst="rect">
            <a:avLst/>
          </a:prstGeom>
          <a:noFill/>
          <a:ln w="9525">
            <a:noFill/>
            <a:miter lim="800000"/>
            <a:headEnd/>
            <a:tailEnd/>
          </a:ln>
          <a:effectLst>
            <a:outerShdw dist="17961" dir="2700000" algn="ctr" rotWithShape="0">
              <a:srgbClr val="333333"/>
            </a:outerShdw>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en-US" sz="4600" b="1" dirty="0">
                <a:solidFill>
                  <a:srgbClr val="E00000"/>
                </a:solidFill>
                <a:latin typeface="Britannic Bold" charset="0"/>
              </a:rPr>
              <a:t>A </a:t>
            </a:r>
            <a:r>
              <a:rPr lang="ja-JP" altLang="en-US" sz="4600" b="1">
                <a:solidFill>
                  <a:srgbClr val="E00000"/>
                </a:solidFill>
                <a:latin typeface="Britannic Bold" charset="0"/>
              </a:rPr>
              <a:t>“</a:t>
            </a:r>
            <a:r>
              <a:rPr lang="en-US" sz="4600" b="1" dirty="0">
                <a:solidFill>
                  <a:srgbClr val="E00000"/>
                </a:solidFill>
                <a:latin typeface="Britannic Bold" charset="0"/>
              </a:rPr>
              <a:t>Company</a:t>
            </a:r>
            <a:br>
              <a:rPr lang="en-US" sz="4600" b="1" dirty="0">
                <a:solidFill>
                  <a:srgbClr val="E00000"/>
                </a:solidFill>
                <a:latin typeface="Britannic Bold" charset="0"/>
              </a:rPr>
            </a:br>
            <a:r>
              <a:rPr lang="en-US" sz="4600" b="1" dirty="0">
                <a:solidFill>
                  <a:srgbClr val="E00000"/>
                </a:solidFill>
                <a:latin typeface="Britannic Bold" charset="0"/>
              </a:rPr>
              <a:t>Town</a:t>
            </a:r>
            <a:r>
              <a:rPr lang="ja-JP" altLang="en-US" sz="4600" b="1">
                <a:solidFill>
                  <a:srgbClr val="E00000"/>
                </a:solidFill>
                <a:latin typeface="Britannic Bold" charset="0"/>
              </a:rPr>
              <a:t>”</a:t>
            </a:r>
            <a:r>
              <a:rPr lang="en-US" sz="4600" b="1" dirty="0">
                <a:solidFill>
                  <a:srgbClr val="E00000"/>
                </a:solidFill>
                <a:latin typeface="Britannic Bold" charset="0"/>
              </a:rPr>
              <a:t>:</a:t>
            </a:r>
          </a:p>
          <a:p>
            <a:pPr algn="ctr" eaLnBrk="1" hangingPunct="1">
              <a:spcBef>
                <a:spcPct val="50000"/>
              </a:spcBef>
            </a:pPr>
            <a:r>
              <a:rPr lang="en-US" sz="4600" b="1" dirty="0">
                <a:solidFill>
                  <a:srgbClr val="E00000"/>
                </a:solidFill>
                <a:latin typeface="Britannic Bold" charset="0"/>
              </a:rPr>
              <a:t>Pullman, IL</a:t>
            </a:r>
          </a:p>
        </p:txBody>
      </p:sp>
      <p:pic>
        <p:nvPicPr>
          <p:cNvPr id="28675" name="Picture 6" descr="map-Pullman's Model Town"/>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981200" y="228600"/>
            <a:ext cx="3354388" cy="6400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524000" y="152400"/>
            <a:ext cx="7543800" cy="823913"/>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800" b="1" dirty="0">
                <a:solidFill>
                  <a:srgbClr val="E00000"/>
                </a:solidFill>
                <a:latin typeface="Britannic Bold" pitchFamily="34" charset="0"/>
                <a:ea typeface="Gulim" pitchFamily="34" charset="-127"/>
                <a:cs typeface="+mn-cs"/>
              </a:rPr>
              <a:t>Pullman Cars</a:t>
            </a:r>
          </a:p>
        </p:txBody>
      </p:sp>
      <p:pic>
        <p:nvPicPr>
          <p:cNvPr id="29699" name="Picture 3" descr="Pullman_car_interio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5486400" y="2209800"/>
            <a:ext cx="3390900" cy="2692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9700" name="Picture 4" descr="Pullman_car_exterior"/>
          <p:cNvPicPr>
            <a:picLocks noChangeAspect="1" noChangeArrowheads="1"/>
          </p:cNvPicPr>
          <p:nvPr/>
        </p:nvPicPr>
        <p:blipFill>
          <a:blip r:embed="rId4">
            <a:lum contrast="6000"/>
            <a:extLst>
              <a:ext uri="{28A0092B-C50C-407E-A947-70E740481C1C}">
                <a14:useLocalDpi xmlns:a14="http://schemas.microsoft.com/office/drawing/2010/main" val="0"/>
              </a:ext>
            </a:extLst>
          </a:blip>
          <a:srcRect t="16000" b="14667"/>
          <a:stretch>
            <a:fillRect/>
          </a:stretch>
        </p:blipFill>
        <p:spPr bwMode="auto">
          <a:xfrm>
            <a:off x="1600200" y="1143000"/>
            <a:ext cx="3657600" cy="1981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9701" name="Picture 5" descr="Pullmn_porter"/>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2438400" y="3352800"/>
            <a:ext cx="2435225" cy="32861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4038" name="Text Box 6"/>
          <p:cNvSpPr txBox="1">
            <a:spLocks noChangeArrowheads="1"/>
          </p:cNvSpPr>
          <p:nvPr/>
        </p:nvSpPr>
        <p:spPr bwMode="auto">
          <a:xfrm>
            <a:off x="4876800" y="6126163"/>
            <a:ext cx="2514600" cy="4270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eaLnBrk="1" hangingPunct="1">
              <a:spcBef>
                <a:spcPct val="50000"/>
              </a:spcBef>
            </a:pPr>
            <a:r>
              <a:rPr lang="en-US" sz="2200" dirty="0">
                <a:effectLst>
                  <a:outerShdw blurRad="38100" dist="38100" dir="2700000" algn="tl">
                    <a:srgbClr val="DDDDDD"/>
                  </a:outerShdw>
                </a:effectLst>
                <a:latin typeface="Comic Sans MS" charset="0"/>
              </a:rPr>
              <a:t>A Pullman porter</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447800" y="381000"/>
            <a:ext cx="7543800" cy="762000"/>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400" b="1" dirty="0">
                <a:solidFill>
                  <a:srgbClr val="E00000"/>
                </a:solidFill>
                <a:latin typeface="Britannic Bold" pitchFamily="34" charset="0"/>
                <a:ea typeface="Gulim" pitchFamily="34" charset="-127"/>
                <a:cs typeface="+mn-cs"/>
              </a:rPr>
              <a:t>The Pullman Strike of 1894</a:t>
            </a:r>
          </a:p>
        </p:txBody>
      </p:sp>
      <p:pic>
        <p:nvPicPr>
          <p:cNvPr id="30723" name="Picture 5" descr="Pullman strike-1894-1"/>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905000" y="1460500"/>
            <a:ext cx="6705600" cy="4559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lstStyle/>
          <a:p>
            <a:r>
              <a:rPr lang="en-US" b="1" dirty="0" smtClean="0">
                <a:solidFill>
                  <a:srgbClr val="E00000"/>
                </a:solidFill>
                <a:latin typeface="Britannic Bold" pitchFamily="34" charset="0"/>
                <a:ea typeface="Gulim" pitchFamily="34" charset="-127"/>
              </a:rPr>
              <a:t>Eugene Debs: American Railway Union</a:t>
            </a:r>
            <a:endParaRPr lang="en-US" dirty="0"/>
          </a:p>
        </p:txBody>
      </p:sp>
      <p:graphicFrame>
        <p:nvGraphicFramePr>
          <p:cNvPr id="4" name="Object 13"/>
          <p:cNvGraphicFramePr>
            <a:graphicFrameLocks noChangeAspect="1"/>
          </p:cNvGraphicFramePr>
          <p:nvPr>
            <p:extLst>
              <p:ext uri="{D42A27DB-BD31-4B8C-83A1-F6EECF244321}">
                <p14:modId xmlns:p14="http://schemas.microsoft.com/office/powerpoint/2010/main" val="3617000704"/>
              </p:ext>
            </p:extLst>
          </p:nvPr>
        </p:nvGraphicFramePr>
        <p:xfrm>
          <a:off x="2971800" y="1828800"/>
          <a:ext cx="3372480" cy="4772378"/>
        </p:xfrm>
        <a:graphic>
          <a:graphicData uri="http://schemas.openxmlformats.org/presentationml/2006/ole">
            <mc:AlternateContent xmlns:mc="http://schemas.openxmlformats.org/markup-compatibility/2006">
              <mc:Choice xmlns:v="urn:schemas-microsoft-com:vml" Requires="v">
                <p:oleObj spid="_x0000_s74757" name="Photo Editor Photo" r:id="rId4" imgW="6857143" imgH="4819048" progId="MSPhotoEd.3">
                  <p:embed/>
                </p:oleObj>
              </mc:Choice>
              <mc:Fallback>
                <p:oleObj name="Photo Editor Photo" r:id="rId4" imgW="6857143" imgH="481904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1381" t="34300" r="43298" b="15054"/>
                      <a:stretch>
                        <a:fillRect/>
                      </a:stretch>
                    </p:blipFill>
                    <p:spPr bwMode="auto">
                      <a:xfrm>
                        <a:off x="2971800" y="1828800"/>
                        <a:ext cx="3372480" cy="4772378"/>
                      </a:xfrm>
                      <a:prstGeom prst="rect">
                        <a:avLst/>
                      </a:prstGeom>
                      <a:noFill/>
                      <a:ln w="76200" cap="sq" cmpd="tri">
                        <a:solidFill>
                          <a:schemeClr val="tx1"/>
                        </a:solidFill>
                        <a:miter lim="800000"/>
                        <a:headEnd type="none" w="sm" len="sm"/>
                        <a:tailEnd type="none" w="sm" len="sm"/>
                      </a:ln>
                      <a:effectLst/>
                    </p:spPr>
                  </p:pic>
                </p:oleObj>
              </mc:Fallback>
            </mc:AlternateContent>
          </a:graphicData>
        </a:graphic>
      </p:graphicFrame>
    </p:spTree>
    <p:extLst>
      <p:ext uri="{BB962C8B-B14F-4D97-AF65-F5344CB8AC3E}">
        <p14:creationId xmlns:p14="http://schemas.microsoft.com/office/powerpoint/2010/main" val="2972505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1447800" y="152400"/>
            <a:ext cx="7543800" cy="762000"/>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400" b="1" dirty="0">
                <a:solidFill>
                  <a:srgbClr val="E00000"/>
                </a:solidFill>
                <a:latin typeface="Britannic Bold" pitchFamily="34" charset="0"/>
                <a:ea typeface="Gulim" pitchFamily="34" charset="-127"/>
                <a:cs typeface="+mn-cs"/>
              </a:rPr>
              <a:t>President Grover Cleveland</a:t>
            </a:r>
          </a:p>
        </p:txBody>
      </p:sp>
      <p:sp>
        <p:nvSpPr>
          <p:cNvPr id="84996" name="Text Box 4"/>
          <p:cNvSpPr txBox="1">
            <a:spLocks noChangeArrowheads="1"/>
          </p:cNvSpPr>
          <p:nvPr/>
        </p:nvSpPr>
        <p:spPr bwMode="auto">
          <a:xfrm>
            <a:off x="1447800" y="5562600"/>
            <a:ext cx="7620000" cy="118745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en-US" b="1" i="1" dirty="0">
                <a:solidFill>
                  <a:srgbClr val="3333CC"/>
                </a:solidFill>
                <a:effectLst>
                  <a:outerShdw blurRad="38100" dist="38100" dir="2700000" algn="tl">
                    <a:srgbClr val="DDDDDD"/>
                  </a:outerShdw>
                </a:effectLst>
                <a:latin typeface="Comic Sans MS" charset="0"/>
              </a:rPr>
              <a:t>If it takes the entire army and navy to </a:t>
            </a:r>
            <a:br>
              <a:rPr lang="en-US" b="1" i="1" dirty="0">
                <a:solidFill>
                  <a:srgbClr val="3333CC"/>
                </a:solidFill>
                <a:effectLst>
                  <a:outerShdw blurRad="38100" dist="38100" dir="2700000" algn="tl">
                    <a:srgbClr val="DDDDDD"/>
                  </a:outerShdw>
                </a:effectLst>
                <a:latin typeface="Comic Sans MS" charset="0"/>
              </a:rPr>
            </a:br>
            <a:r>
              <a:rPr lang="en-US" b="1" i="1" dirty="0">
                <a:solidFill>
                  <a:srgbClr val="3333CC"/>
                </a:solidFill>
                <a:effectLst>
                  <a:outerShdw blurRad="38100" dist="38100" dir="2700000" algn="tl">
                    <a:srgbClr val="DDDDDD"/>
                  </a:outerShdw>
                </a:effectLst>
                <a:latin typeface="Comic Sans MS" charset="0"/>
              </a:rPr>
              <a:t>deliver a postal card in Chicago, that card </a:t>
            </a:r>
            <a:br>
              <a:rPr lang="en-US" b="1" i="1" dirty="0">
                <a:solidFill>
                  <a:srgbClr val="3333CC"/>
                </a:solidFill>
                <a:effectLst>
                  <a:outerShdw blurRad="38100" dist="38100" dir="2700000" algn="tl">
                    <a:srgbClr val="DDDDDD"/>
                  </a:outerShdw>
                </a:effectLst>
                <a:latin typeface="Comic Sans MS" charset="0"/>
              </a:rPr>
            </a:br>
            <a:r>
              <a:rPr lang="en-US" b="1" i="1" dirty="0">
                <a:solidFill>
                  <a:srgbClr val="3333CC"/>
                </a:solidFill>
                <a:effectLst>
                  <a:outerShdw blurRad="38100" dist="38100" dir="2700000" algn="tl">
                    <a:srgbClr val="DDDDDD"/>
                  </a:outerShdw>
                </a:effectLst>
                <a:latin typeface="Comic Sans MS" charset="0"/>
              </a:rPr>
              <a:t>will be delivered!</a:t>
            </a:r>
          </a:p>
        </p:txBody>
      </p:sp>
      <p:pic>
        <p:nvPicPr>
          <p:cNvPr id="31748" name="Picture 5" descr="Grover Cleveland"/>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3651250" y="1143000"/>
            <a:ext cx="3282950" cy="426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84996"/>
                                        </p:tgtEl>
                                        <p:attrNameLst>
                                          <p:attrName>style.visibility</p:attrName>
                                        </p:attrNameLst>
                                      </p:cBhvr>
                                      <p:to>
                                        <p:strVal val="visible"/>
                                      </p:to>
                                    </p:set>
                                    <p:animEffect transition="in" filter="wipe(left)">
                                      <p:cBhvr>
                                        <p:cTn id="7" dur="10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447800" y="228600"/>
            <a:ext cx="7543800" cy="762000"/>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400" b="1" dirty="0">
                <a:solidFill>
                  <a:srgbClr val="E00000"/>
                </a:solidFill>
                <a:latin typeface="Britannic Bold" pitchFamily="34" charset="0"/>
                <a:ea typeface="Gulim" pitchFamily="34" charset="-127"/>
                <a:cs typeface="+mn-cs"/>
              </a:rPr>
              <a:t>The Pullman Strike of 1894</a:t>
            </a:r>
          </a:p>
        </p:txBody>
      </p:sp>
      <p:pic>
        <p:nvPicPr>
          <p:cNvPr id="32771" name="Picture 4" descr="RR Strike of 1877-damage"/>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6857" t="4056" r="4391" b="798"/>
          <a:stretch>
            <a:fillRect/>
          </a:stretch>
        </p:blipFill>
        <p:spPr bwMode="auto">
          <a:xfrm>
            <a:off x="3200400" y="1143000"/>
            <a:ext cx="4037013" cy="4876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7349" name="Text Box 5"/>
          <p:cNvSpPr txBox="1">
            <a:spLocks noChangeArrowheads="1"/>
          </p:cNvSpPr>
          <p:nvPr/>
        </p:nvSpPr>
        <p:spPr bwMode="auto">
          <a:xfrm>
            <a:off x="1676400" y="6096000"/>
            <a:ext cx="7239000" cy="5492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en-US" sz="3000" b="1" i="1" dirty="0">
                <a:solidFill>
                  <a:srgbClr val="3333CC"/>
                </a:solidFill>
                <a:effectLst>
                  <a:outerShdw blurRad="38100" dist="38100" dir="2700000" algn="tl">
                    <a:srgbClr val="DDDDDD"/>
                  </a:outerShdw>
                </a:effectLst>
                <a:latin typeface="Comic Sans MS" charset="0"/>
              </a:rPr>
              <a:t>Government by injunction!</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447800" y="152400"/>
            <a:ext cx="7543800" cy="823913"/>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800" b="1" dirty="0">
                <a:solidFill>
                  <a:srgbClr val="E00000"/>
                </a:solidFill>
                <a:latin typeface="Britannic Bold" pitchFamily="34" charset="0"/>
                <a:ea typeface="Gulim" pitchFamily="34" charset="-127"/>
                <a:cs typeface="+mn-cs"/>
              </a:rPr>
              <a:t>The Socialists</a:t>
            </a:r>
          </a:p>
        </p:txBody>
      </p:sp>
      <p:pic>
        <p:nvPicPr>
          <p:cNvPr id="33795" name="Picture 3" descr="Eugene_Debs"/>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b="8685"/>
          <a:stretch>
            <a:fillRect/>
          </a:stretch>
        </p:blipFill>
        <p:spPr bwMode="auto">
          <a:xfrm>
            <a:off x="1905000" y="1600200"/>
            <a:ext cx="2381250" cy="3505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3972" name="Text Box 4"/>
          <p:cNvSpPr txBox="1">
            <a:spLocks noChangeArrowheads="1"/>
          </p:cNvSpPr>
          <p:nvPr/>
        </p:nvSpPr>
        <p:spPr bwMode="auto">
          <a:xfrm>
            <a:off x="1752600" y="5105400"/>
            <a:ext cx="2667000" cy="4270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en-US" sz="2200" dirty="0">
                <a:effectLst>
                  <a:outerShdw blurRad="38100" dist="38100" dir="2700000" algn="tl">
                    <a:srgbClr val="DDDDDD"/>
                  </a:outerShdw>
                </a:effectLst>
                <a:latin typeface="Comic Sans MS" charset="0"/>
              </a:rPr>
              <a:t>Eugene V. Debs</a:t>
            </a:r>
          </a:p>
        </p:txBody>
      </p:sp>
      <p:pic>
        <p:nvPicPr>
          <p:cNvPr id="33797" name="Picture 5" descr="Declaration of Principles &amp; County Platform-Socialist Labor Party of Chicago-1879"/>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4876800" y="1066800"/>
            <a:ext cx="3810000" cy="5410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1027"/>
          <p:cNvSpPr>
            <a:spLocks noGrp="1" noChangeArrowheads="1"/>
          </p:cNvSpPr>
          <p:nvPr>
            <p:ph type="title" idx="4294967295"/>
          </p:nvPr>
        </p:nvSpPr>
        <p:spPr>
          <a:xfrm>
            <a:off x="685800" y="6629400"/>
            <a:ext cx="7772400" cy="228600"/>
          </a:xfrm>
          <a:prstGeom prst="rect">
            <a:avLst/>
          </a:prstGeom>
        </p:spPr>
        <p:txBody>
          <a:bodyPr/>
          <a:lstStyle/>
          <a:p>
            <a:pPr>
              <a:defRPr/>
            </a:pPr>
            <a:r>
              <a:rPr lang="en-US" sz="100" dirty="0" smtClean="0">
                <a:cs typeface="+mj-cs"/>
              </a:rPr>
              <a:t>Picture: Workers </a:t>
            </a:r>
            <a:r>
              <a:rPr lang="en-US" sz="100" dirty="0" smtClean="0">
                <a:cs typeface="+mj-cs"/>
              </a:rPr>
              <a:t>vs</a:t>
            </a:r>
            <a:r>
              <a:rPr lang="en-US" sz="100" dirty="0" smtClean="0">
                <a:cs typeface="+mj-cs"/>
              </a:rPr>
              <a:t> Owner</a:t>
            </a:r>
          </a:p>
        </p:txBody>
      </p:sp>
      <p:sp>
        <p:nvSpPr>
          <p:cNvPr id="351239" name="Text Box 1031"/>
          <p:cNvSpPr txBox="1">
            <a:spLocks noChangeArrowheads="1"/>
          </p:cNvSpPr>
          <p:nvPr/>
        </p:nvSpPr>
        <p:spPr bwMode="auto">
          <a:xfrm>
            <a:off x="1371600" y="1066800"/>
            <a:ext cx="7620000" cy="553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25000"/>
              </a:spcBef>
              <a:defRPr/>
            </a:pPr>
            <a:r>
              <a:rPr lang="ja-JP" altLang="en-US" sz="2800" b="1" i="1" dirty="0">
                <a:solidFill>
                  <a:srgbClr val="FF0000"/>
                </a:solidFill>
                <a:latin typeface="Arial"/>
                <a:cs typeface="+mn-cs"/>
              </a:rPr>
              <a:t>“</a:t>
            </a:r>
            <a:r>
              <a:rPr lang="en-US" sz="2800" b="1" i="1" dirty="0">
                <a:solidFill>
                  <a:srgbClr val="FF0000"/>
                </a:solidFill>
                <a:latin typeface="Georgia" charset="0"/>
                <a:cs typeface="+mn-cs"/>
              </a:rPr>
              <a:t>The old familiar relations between employer and employee were passing.  A few generations before, the boss had known every man in his shop.  He called his men by their first names, asked about the family and swapped jokes and stories with them.  Today, you have large factories, the personal touch is gone!</a:t>
            </a:r>
            <a:r>
              <a:rPr lang="ja-JP" altLang="en-US" sz="2800" b="1" i="1" dirty="0">
                <a:solidFill>
                  <a:srgbClr val="FF0000"/>
                </a:solidFill>
                <a:latin typeface="Arial"/>
                <a:cs typeface="+mn-cs"/>
              </a:rPr>
              <a:t>”</a:t>
            </a:r>
            <a:r>
              <a:rPr lang="en-US" sz="2800" b="1" dirty="0">
                <a:solidFill>
                  <a:srgbClr val="FF0000"/>
                </a:solidFill>
                <a:latin typeface="Georgia" charset="0"/>
                <a:cs typeface="+mn-cs"/>
              </a:rPr>
              <a:t>       </a:t>
            </a:r>
          </a:p>
          <a:p>
            <a:pPr algn="ctr">
              <a:spcBef>
                <a:spcPct val="10000"/>
              </a:spcBef>
              <a:defRPr/>
            </a:pPr>
            <a:r>
              <a:rPr lang="en-US" sz="2800" b="1" dirty="0">
                <a:solidFill>
                  <a:srgbClr val="FF0000"/>
                </a:solidFill>
                <a:latin typeface="Georgia" charset="0"/>
                <a:cs typeface="+mn-cs"/>
              </a:rPr>
              <a:t>Theodore Roosevelt</a:t>
            </a:r>
            <a:br>
              <a:rPr lang="en-US" sz="2800" b="1" dirty="0">
                <a:solidFill>
                  <a:srgbClr val="FF0000"/>
                </a:solidFill>
                <a:latin typeface="Georgia" charset="0"/>
                <a:cs typeface="+mn-cs"/>
              </a:rPr>
            </a:br>
            <a:endParaRPr lang="en-US" sz="2800" b="1" dirty="0">
              <a:solidFill>
                <a:srgbClr val="FF0000"/>
              </a:solidFill>
              <a:latin typeface="Georgia" charset="0"/>
              <a:cs typeface="+mn-cs"/>
            </a:endParaRPr>
          </a:p>
          <a:p>
            <a:pPr algn="ctr">
              <a:lnSpc>
                <a:spcPct val="75000"/>
              </a:lnSpc>
              <a:spcBef>
                <a:spcPct val="10000"/>
              </a:spcBef>
              <a:defRPr/>
            </a:pPr>
            <a:r>
              <a:rPr lang="ja-JP" altLang="en-US" sz="4800" dirty="0">
                <a:solidFill>
                  <a:srgbClr val="FF0000"/>
                </a:solidFill>
                <a:effectLst>
                  <a:outerShdw blurRad="38100" dist="38100" dir="2700000" algn="tl">
                    <a:srgbClr val="808080"/>
                  </a:outerShdw>
                </a:effectLst>
                <a:latin typeface="Arial"/>
                <a:cs typeface="+mn-cs"/>
              </a:rPr>
              <a:t>“</a:t>
            </a:r>
            <a:r>
              <a:rPr lang="en-US" sz="4800" dirty="0">
                <a:solidFill>
                  <a:srgbClr val="FF0000"/>
                </a:solidFill>
                <a:effectLst>
                  <a:outerShdw blurRad="38100" dist="38100" dir="2700000" algn="tl">
                    <a:srgbClr val="808080"/>
                  </a:outerShdw>
                </a:effectLst>
                <a:latin typeface="Impact" charset="0"/>
                <a:cs typeface="+mn-cs"/>
              </a:rPr>
              <a:t>IMPERSONALIZATION</a:t>
            </a:r>
            <a:r>
              <a:rPr lang="ja-JP" altLang="en-US" sz="4800" dirty="0">
                <a:solidFill>
                  <a:srgbClr val="FF0000"/>
                </a:solidFill>
                <a:effectLst>
                  <a:outerShdw blurRad="38100" dist="38100" dir="2700000" algn="tl">
                    <a:srgbClr val="808080"/>
                  </a:outerShdw>
                </a:effectLst>
                <a:latin typeface="Arial"/>
                <a:cs typeface="+mn-cs"/>
              </a:rPr>
              <a:t>”</a:t>
            </a:r>
            <a:endParaRPr lang="en-US" sz="4800" dirty="0">
              <a:solidFill>
                <a:srgbClr val="FF0000"/>
              </a:solidFill>
              <a:effectLst>
                <a:outerShdw blurRad="38100" dist="38100" dir="2700000" algn="tl">
                  <a:srgbClr val="808080"/>
                </a:outerShdw>
              </a:effectLst>
              <a:latin typeface="Impact" charset="0"/>
              <a:cs typeface="+mn-cs"/>
            </a:endParaRPr>
          </a:p>
        </p:txBody>
      </p:sp>
      <p:sp>
        <p:nvSpPr>
          <p:cNvPr id="37892" name="WordArt 1032"/>
          <p:cNvSpPr>
            <a:spLocks noChangeArrowheads="1" noChangeShapeType="1" noTextEdit="1"/>
          </p:cNvSpPr>
          <p:nvPr/>
        </p:nvSpPr>
        <p:spPr bwMode="auto">
          <a:xfrm>
            <a:off x="457200" y="152400"/>
            <a:ext cx="8305800" cy="685800"/>
          </a:xfrm>
          <a:prstGeom prst="rect">
            <a:avLst/>
          </a:prstGeom>
        </p:spPr>
        <p:txBody>
          <a:bodyPr wrap="none" fromWordArt="1">
            <a:prstTxWarp prst="textCanUp">
              <a:avLst>
                <a:gd name="adj" fmla="val 85713"/>
              </a:avLst>
            </a:prstTxWarp>
          </a:bodyPr>
          <a:lstStyle/>
          <a:p>
            <a:pPr algn="ctr"/>
            <a:r>
              <a:rPr lang="en-US" sz="3600" kern="10" dirty="0">
                <a:ln w="1905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chemeClr val="tx1">
                      <a:alpha val="74997"/>
                    </a:schemeClr>
                  </a:outerShdw>
                </a:effectLst>
                <a:latin typeface="Impact"/>
                <a:ea typeface="Impact"/>
                <a:cs typeface="Impact"/>
              </a:rPr>
              <a:t>WORKER  VS  EMPLOYER</a:t>
            </a:r>
          </a:p>
        </p:txBody>
      </p:sp>
    </p:spTree>
    <p:extLst>
      <p:ext uri="{BB962C8B-B14F-4D97-AF65-F5344CB8AC3E}">
        <p14:creationId xmlns:p14="http://schemas.microsoft.com/office/powerpoint/2010/main" val="3399269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51239">
                                            <p:txEl>
                                              <p:pRg st="0" end="0"/>
                                            </p:txEl>
                                          </p:spTgt>
                                        </p:tgtEl>
                                        <p:attrNameLst>
                                          <p:attrName>style.visibility</p:attrName>
                                        </p:attrNameLst>
                                      </p:cBhvr>
                                      <p:to>
                                        <p:strVal val="visible"/>
                                      </p:to>
                                    </p:set>
                                    <p:anim calcmode="lin" valueType="num">
                                      <p:cBhvr>
                                        <p:cTn id="7" dur="1000" fill="hold"/>
                                        <p:tgtEl>
                                          <p:spTgt spid="35123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5123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5123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51239">
                                            <p:txEl>
                                              <p:pRg st="1" end="1"/>
                                            </p:txEl>
                                          </p:spTgt>
                                        </p:tgtEl>
                                        <p:attrNameLst>
                                          <p:attrName>style.visibility</p:attrName>
                                        </p:attrNameLst>
                                      </p:cBhvr>
                                      <p:to>
                                        <p:strVal val="visible"/>
                                      </p:to>
                                    </p:set>
                                    <p:anim calcmode="lin" valueType="num">
                                      <p:cBhvr>
                                        <p:cTn id="14" dur="1000" fill="hold"/>
                                        <p:tgtEl>
                                          <p:spTgt spid="35123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5123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5123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51239">
                                            <p:txEl>
                                              <p:pRg st="2" end="2"/>
                                            </p:txEl>
                                          </p:spTgt>
                                        </p:tgtEl>
                                        <p:attrNameLst>
                                          <p:attrName>style.visibility</p:attrName>
                                        </p:attrNameLst>
                                      </p:cBhvr>
                                      <p:to>
                                        <p:strVal val="visible"/>
                                      </p:to>
                                    </p:set>
                                    <p:anim calcmode="lin" valueType="num">
                                      <p:cBhvr>
                                        <p:cTn id="21" dur="1000" fill="hold"/>
                                        <p:tgtEl>
                                          <p:spTgt spid="351239">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5123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512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9"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1447800" y="152400"/>
            <a:ext cx="7543800" cy="1431925"/>
          </a:xfrm>
          <a:prstGeom prst="rect">
            <a:avLst/>
          </a:prstGeom>
          <a:noFill/>
          <a:ln w="9525">
            <a:noFill/>
            <a:miter lim="800000"/>
            <a:headEnd/>
            <a:tailEnd/>
          </a:ln>
          <a:effectLst>
            <a:outerShdw dist="17961" dir="2700000" algn="ctr" rotWithShape="0">
              <a:srgbClr val="333333"/>
            </a:outerShdw>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en-US" sz="4400" b="1" dirty="0">
                <a:solidFill>
                  <a:srgbClr val="E00000"/>
                </a:solidFill>
                <a:latin typeface="Britannic Bold" charset="0"/>
              </a:rPr>
              <a:t>International Workers of the World  </a:t>
            </a:r>
            <a:r>
              <a:rPr lang="en-US" sz="4400" b="1" dirty="0">
                <a:solidFill>
                  <a:srgbClr val="E80000"/>
                </a:solidFill>
                <a:latin typeface="Britannic Bold" charset="0"/>
              </a:rPr>
              <a:t>(</a:t>
            </a:r>
            <a:r>
              <a:rPr lang="ja-JP" altLang="en-US" sz="4400" b="1">
                <a:solidFill>
                  <a:srgbClr val="3333CC"/>
                </a:solidFill>
                <a:latin typeface="Britannic Bold" charset="0"/>
              </a:rPr>
              <a:t>“</a:t>
            </a:r>
            <a:r>
              <a:rPr lang="en-US" sz="4400" b="1" dirty="0">
                <a:solidFill>
                  <a:srgbClr val="3333CC"/>
                </a:solidFill>
                <a:latin typeface="Britannic Bold" charset="0"/>
              </a:rPr>
              <a:t>Wobblies</a:t>
            </a:r>
            <a:r>
              <a:rPr lang="ja-JP" altLang="en-US" sz="4400" b="1">
                <a:solidFill>
                  <a:srgbClr val="3333CC"/>
                </a:solidFill>
                <a:latin typeface="Britannic Bold" charset="0"/>
              </a:rPr>
              <a:t>”</a:t>
            </a:r>
            <a:r>
              <a:rPr lang="en-US" sz="4400" b="1" dirty="0">
                <a:solidFill>
                  <a:srgbClr val="E80000"/>
                </a:solidFill>
                <a:latin typeface="Britannic Bold" charset="0"/>
              </a:rPr>
              <a:t>)</a:t>
            </a:r>
          </a:p>
        </p:txBody>
      </p:sp>
      <p:pic>
        <p:nvPicPr>
          <p:cNvPr id="34819" name="Picture 3" descr="IWW chart"/>
          <p:cNvPicPr>
            <a:picLocks noChangeAspect="1" noChangeArrowheads="1"/>
          </p:cNvPicPr>
          <p:nvPr/>
        </p:nvPicPr>
        <p:blipFill>
          <a:blip r:embed="rId2">
            <a:lum contrast="6000"/>
            <a:extLst>
              <a:ext uri="{28A0092B-C50C-407E-A947-70E740481C1C}">
                <a14:useLocalDpi xmlns:a14="http://schemas.microsoft.com/office/drawing/2010/main" val="0"/>
              </a:ext>
            </a:extLst>
          </a:blip>
          <a:srcRect l="13637" r="15152"/>
          <a:stretch>
            <a:fillRect/>
          </a:stretch>
        </p:blipFill>
        <p:spPr bwMode="auto">
          <a:xfrm>
            <a:off x="3429000" y="1676400"/>
            <a:ext cx="3581400" cy="48688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447800" y="152400"/>
            <a:ext cx="7162800" cy="1495425"/>
          </a:xfrm>
          <a:prstGeom prst="rect">
            <a:avLst/>
          </a:prstGeom>
          <a:noFill/>
          <a:ln w="9525">
            <a:noFill/>
            <a:miter lim="800000"/>
            <a:headEnd/>
            <a:tailEnd/>
          </a:ln>
          <a:effectLst>
            <a:outerShdw dist="17961" dir="2700000" algn="ctr" rotWithShape="0">
              <a:srgbClr val="333333"/>
            </a:outerShdw>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r" eaLnBrk="1" hangingPunct="1">
              <a:spcBef>
                <a:spcPct val="50000"/>
              </a:spcBef>
            </a:pPr>
            <a:r>
              <a:rPr lang="ja-JP" altLang="en-US" sz="4600" b="1">
                <a:solidFill>
                  <a:srgbClr val="E00000"/>
                </a:solidFill>
                <a:latin typeface="Britannic Bold" charset="0"/>
              </a:rPr>
              <a:t>“</a:t>
            </a:r>
            <a:r>
              <a:rPr lang="en-US" sz="4600" b="1" dirty="0">
                <a:solidFill>
                  <a:srgbClr val="E00000"/>
                </a:solidFill>
                <a:latin typeface="Britannic Bold" charset="0"/>
              </a:rPr>
              <a:t>Big Bill</a:t>
            </a:r>
            <a:r>
              <a:rPr lang="ja-JP" altLang="en-US" sz="4600" b="1">
                <a:solidFill>
                  <a:srgbClr val="E00000"/>
                </a:solidFill>
                <a:latin typeface="Britannic Bold" charset="0"/>
              </a:rPr>
              <a:t>”</a:t>
            </a:r>
            <a:r>
              <a:rPr lang="en-US" sz="4600" b="1" dirty="0">
                <a:solidFill>
                  <a:srgbClr val="E00000"/>
                </a:solidFill>
                <a:latin typeface="Britannic Bold" charset="0"/>
              </a:rPr>
              <a:t> Haywood of the</a:t>
            </a:r>
            <a:br>
              <a:rPr lang="en-US" sz="4600" b="1" dirty="0">
                <a:solidFill>
                  <a:srgbClr val="E00000"/>
                </a:solidFill>
                <a:latin typeface="Britannic Bold" charset="0"/>
              </a:rPr>
            </a:br>
            <a:r>
              <a:rPr lang="en-US" sz="4600" b="1" dirty="0">
                <a:solidFill>
                  <a:srgbClr val="E00000"/>
                </a:solidFill>
                <a:latin typeface="Britannic Bold" charset="0"/>
              </a:rPr>
              <a:t>IWW</a:t>
            </a:r>
          </a:p>
        </p:txBody>
      </p:sp>
      <p:pic>
        <p:nvPicPr>
          <p:cNvPr id="35843" name="Picture 3" descr="Big Bill Haywood"/>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5217" t="2028" r="1144" b="6139"/>
          <a:stretch>
            <a:fillRect/>
          </a:stretch>
        </p:blipFill>
        <p:spPr bwMode="auto">
          <a:xfrm>
            <a:off x="3581400" y="1066800"/>
            <a:ext cx="3190875" cy="4648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2228" name="Text Box 4"/>
          <p:cNvSpPr txBox="1">
            <a:spLocks noChangeArrowheads="1"/>
          </p:cNvSpPr>
          <p:nvPr/>
        </p:nvSpPr>
        <p:spPr bwMode="auto">
          <a:xfrm>
            <a:off x="2819400" y="5743575"/>
            <a:ext cx="4724400" cy="885825"/>
          </a:xfrm>
          <a:prstGeom prst="rect">
            <a:avLst/>
          </a:prstGeom>
          <a:noFill/>
          <a:ln w="9525">
            <a:noFill/>
            <a:miter lim="800000"/>
            <a:headEnd/>
            <a:tailEnd/>
          </a:ln>
          <a:effectLst/>
        </p:spPr>
        <p:txBody>
          <a:bodyPr>
            <a:spAutoFit/>
          </a:bodyPr>
          <a:lstStyle>
            <a:lvl1pPr marL="515938" indent="-515938"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eaLnBrk="1" hangingPunct="1">
              <a:spcBef>
                <a:spcPct val="50000"/>
              </a:spcBef>
              <a:buClr>
                <a:srgbClr val="FF0000"/>
              </a:buClr>
              <a:buFont typeface="Wingdings" charset="0"/>
              <a:buChar char="M"/>
            </a:pPr>
            <a:r>
              <a:rPr lang="en-US" sz="2600" dirty="0">
                <a:effectLst>
                  <a:outerShdw blurRad="38100" dist="38100" dir="2700000" algn="tl">
                    <a:srgbClr val="DDDDDD"/>
                  </a:outerShdw>
                </a:effectLst>
                <a:latin typeface="Comic Sans MS" charset="0"/>
              </a:rPr>
              <a:t>Violence was justified to overthrow capitalism.</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1447800" y="152400"/>
            <a:ext cx="7543800" cy="823913"/>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800" b="1" dirty="0">
                <a:solidFill>
                  <a:srgbClr val="E00000"/>
                </a:solidFill>
                <a:latin typeface="Britannic Bold" pitchFamily="34" charset="0"/>
                <a:ea typeface="Gulim" pitchFamily="34" charset="-127"/>
                <a:cs typeface="+mn-cs"/>
              </a:rPr>
              <a:t>I W W </a:t>
            </a:r>
            <a:r>
              <a:rPr lang="en-US" sz="4800" b="1" dirty="0">
                <a:solidFill>
                  <a:srgbClr val="E00000"/>
                </a:solidFill>
                <a:latin typeface="Britannic Bold" pitchFamily="34" charset="0"/>
                <a:ea typeface="Gulim" pitchFamily="34" charset="-127"/>
                <a:cs typeface="+mn-cs"/>
                <a:sym typeface="Wingdings" pitchFamily="2" charset="2"/>
              </a:rPr>
              <a:t>&amp; the </a:t>
            </a:r>
            <a:r>
              <a:rPr lang="en-US" sz="4800" b="1" i="1" dirty="0">
                <a:solidFill>
                  <a:srgbClr val="E00000"/>
                </a:solidFill>
                <a:latin typeface="Britannic Bold" pitchFamily="34" charset="0"/>
                <a:ea typeface="Gulim" pitchFamily="34" charset="-127"/>
                <a:cs typeface="+mn-cs"/>
                <a:sym typeface="Wingdings" pitchFamily="2" charset="2"/>
              </a:rPr>
              <a:t>Internationale</a:t>
            </a:r>
            <a:endParaRPr lang="en-US" sz="3600" b="1" i="1" dirty="0">
              <a:solidFill>
                <a:srgbClr val="E00000"/>
              </a:solidFill>
              <a:latin typeface="Britannic Bold" pitchFamily="34" charset="0"/>
              <a:ea typeface="Gulim" pitchFamily="34" charset="-127"/>
              <a:cs typeface="+mn-cs"/>
            </a:endParaRPr>
          </a:p>
        </p:txBody>
      </p:sp>
      <p:pic>
        <p:nvPicPr>
          <p:cNvPr id="36867" name="Picture 4" descr="IWW logo"/>
          <p:cNvPicPr>
            <a:picLocks noChangeAspect="1" noChangeArrowheads="1"/>
          </p:cNvPicPr>
          <p:nvPr/>
        </p:nvPicPr>
        <p:blipFill>
          <a:blip r:embed="rId2">
            <a:extLst>
              <a:ext uri="{28A0092B-C50C-407E-A947-70E740481C1C}">
                <a14:useLocalDpi xmlns:a14="http://schemas.microsoft.com/office/drawing/2010/main" val="0"/>
              </a:ext>
            </a:extLst>
          </a:blip>
          <a:srcRect l="8676" t="5582" r="11497" b="8838"/>
          <a:stretch>
            <a:fillRect/>
          </a:stretch>
        </p:blipFill>
        <p:spPr bwMode="auto">
          <a:xfrm>
            <a:off x="2743200" y="4572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IWW membership card"/>
          <p:cNvPicPr>
            <a:picLocks noChangeAspect="1" noChangeArrowheads="1"/>
          </p:cNvPicPr>
          <p:nvPr/>
        </p:nvPicPr>
        <p:blipFill>
          <a:blip r:embed="rId3">
            <a:clrChange>
              <a:clrFrom>
                <a:srgbClr val="DBDDDA"/>
              </a:clrFrom>
              <a:clrTo>
                <a:srgbClr val="DBDDDA">
                  <a:alpha val="0"/>
                </a:srgbClr>
              </a:clrTo>
            </a:clrChange>
            <a:extLst>
              <a:ext uri="{28A0092B-C50C-407E-A947-70E740481C1C}">
                <a14:useLocalDpi xmlns:a14="http://schemas.microsoft.com/office/drawing/2010/main" val="0"/>
              </a:ext>
            </a:extLst>
          </a:blip>
          <a:srcRect/>
          <a:stretch>
            <a:fillRect/>
          </a:stretch>
        </p:blipFill>
        <p:spPr bwMode="auto">
          <a:xfrm rot="-2189787">
            <a:off x="1447800" y="838200"/>
            <a:ext cx="35417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7" descr="poster-IWW-One Big Union of all the Workers"/>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l="4524" t="1587" r="4996" b="3175"/>
          <a:stretch>
            <a:fillRect/>
          </a:stretch>
        </p:blipFill>
        <p:spPr bwMode="auto">
          <a:xfrm>
            <a:off x="5334000" y="1447800"/>
            <a:ext cx="3149600" cy="4724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1447800" y="168275"/>
            <a:ext cx="7543800" cy="1431925"/>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400" b="1" i="1" dirty="0">
                <a:solidFill>
                  <a:srgbClr val="E00000"/>
                </a:solidFill>
                <a:latin typeface="Britannic Bold" pitchFamily="34" charset="0"/>
                <a:ea typeface="Gulim" pitchFamily="34" charset="-127"/>
                <a:cs typeface="+mn-cs"/>
              </a:rPr>
              <a:t>The Hand That Will Rule the World</a:t>
            </a:r>
            <a:r>
              <a:rPr lang="en-US" sz="4400" b="1" i="1" dirty="0">
                <a:solidFill>
                  <a:srgbClr val="E00000"/>
                </a:solidFill>
                <a:latin typeface="Britannic Bold" pitchFamily="34" charset="0"/>
                <a:ea typeface="Gulim" pitchFamily="34" charset="-127"/>
                <a:cs typeface="+mn-cs"/>
                <a:sym typeface="Wingdings" pitchFamily="2" charset="2"/>
              </a:rPr>
              <a:t> One Big Union</a:t>
            </a:r>
            <a:endParaRPr lang="en-US" sz="4400" b="1" i="1" dirty="0">
              <a:solidFill>
                <a:srgbClr val="E80000"/>
              </a:solidFill>
              <a:latin typeface="Britannic Bold" pitchFamily="34" charset="0"/>
              <a:ea typeface="Gulim" pitchFamily="34" charset="-127"/>
              <a:cs typeface="+mn-cs"/>
            </a:endParaRPr>
          </a:p>
        </p:txBody>
      </p:sp>
      <p:pic>
        <p:nvPicPr>
          <p:cNvPr id="37891" name="Picture 4" descr="cartoon-the labor fist"/>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l="1355" r="1129" b="3334"/>
          <a:stretch>
            <a:fillRect/>
          </a:stretch>
        </p:blipFill>
        <p:spPr bwMode="auto">
          <a:xfrm>
            <a:off x="2743200" y="2133600"/>
            <a:ext cx="5029200" cy="40513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1447800" y="76200"/>
            <a:ext cx="7543800" cy="1495425"/>
          </a:xfrm>
          <a:prstGeom prst="rect">
            <a:avLst/>
          </a:prstGeom>
          <a:noFill/>
          <a:ln w="9525">
            <a:noFill/>
            <a:miter lim="800000"/>
            <a:headEnd/>
            <a:tailEnd/>
          </a:ln>
          <a:effectLst>
            <a:outerShdw dist="17961" dir="2700000" algn="ctr" rotWithShape="0">
              <a:srgbClr val="333333"/>
            </a:outerShdw>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en-US" sz="4600" b="1" dirty="0">
                <a:solidFill>
                  <a:srgbClr val="E00000"/>
                </a:solidFill>
                <a:latin typeface="Britannic Bold" charset="0"/>
              </a:rPr>
              <a:t>Mother Jones: </a:t>
            </a:r>
            <a:br>
              <a:rPr lang="en-US" sz="4600" b="1" dirty="0">
                <a:solidFill>
                  <a:srgbClr val="E00000"/>
                </a:solidFill>
                <a:latin typeface="Britannic Bold" charset="0"/>
              </a:rPr>
            </a:br>
            <a:r>
              <a:rPr lang="ja-JP" altLang="en-US" sz="4600" b="1">
                <a:solidFill>
                  <a:srgbClr val="E00000"/>
                </a:solidFill>
                <a:latin typeface="Britannic Bold" charset="0"/>
              </a:rPr>
              <a:t>“</a:t>
            </a:r>
            <a:r>
              <a:rPr lang="en-US" sz="4600" b="1" dirty="0">
                <a:solidFill>
                  <a:srgbClr val="E00000"/>
                </a:solidFill>
                <a:latin typeface="Britannic Bold" charset="0"/>
              </a:rPr>
              <a:t>The Miner</a:t>
            </a:r>
            <a:r>
              <a:rPr lang="ja-JP" altLang="en-US" sz="4600" b="1">
                <a:solidFill>
                  <a:srgbClr val="E00000"/>
                </a:solidFill>
                <a:latin typeface="Britannic Bold" charset="0"/>
              </a:rPr>
              <a:t>’</a:t>
            </a:r>
            <a:r>
              <a:rPr lang="en-US" sz="4600" b="1" dirty="0">
                <a:solidFill>
                  <a:srgbClr val="E00000"/>
                </a:solidFill>
                <a:latin typeface="Britannic Bold" charset="0"/>
              </a:rPr>
              <a:t>s Angel</a:t>
            </a:r>
            <a:r>
              <a:rPr lang="ja-JP" altLang="en-US" sz="4600" b="1">
                <a:solidFill>
                  <a:srgbClr val="E00000"/>
                </a:solidFill>
                <a:latin typeface="Britannic Bold" charset="0"/>
              </a:rPr>
              <a:t>”</a:t>
            </a:r>
            <a:endParaRPr lang="en-US" sz="4600" b="1" dirty="0">
              <a:solidFill>
                <a:srgbClr val="E00000"/>
              </a:solidFill>
              <a:latin typeface="Britannic Bold" charset="0"/>
            </a:endParaRPr>
          </a:p>
        </p:txBody>
      </p:sp>
      <p:pic>
        <p:nvPicPr>
          <p:cNvPr id="38915" name="Picture 3" descr="Mother Jones-1"/>
          <p:cNvPicPr>
            <a:picLocks noChangeAspect="1" noChangeArrowheads="1"/>
          </p:cNvPicPr>
          <p:nvPr/>
        </p:nvPicPr>
        <p:blipFill>
          <a:blip r:embed="rId2">
            <a:lum contrast="6000"/>
            <a:extLst>
              <a:ext uri="{28A0092B-C50C-407E-A947-70E740481C1C}">
                <a14:useLocalDpi xmlns:a14="http://schemas.microsoft.com/office/drawing/2010/main" val="0"/>
              </a:ext>
            </a:extLst>
          </a:blip>
          <a:srcRect l="5734" t="2168" r="5376" b="8943"/>
          <a:stretch>
            <a:fillRect/>
          </a:stretch>
        </p:blipFill>
        <p:spPr bwMode="auto">
          <a:xfrm>
            <a:off x="1676400" y="1828800"/>
            <a:ext cx="3459163" cy="4572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9092" name="Text Box 4"/>
          <p:cNvSpPr txBox="1">
            <a:spLocks noChangeArrowheads="1"/>
          </p:cNvSpPr>
          <p:nvPr/>
        </p:nvSpPr>
        <p:spPr bwMode="auto">
          <a:xfrm>
            <a:off x="5334000" y="1828800"/>
            <a:ext cx="3429000" cy="4656138"/>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eaLnBrk="1" hangingPunct="1">
              <a:spcBef>
                <a:spcPct val="50000"/>
              </a:spcBef>
              <a:buClr>
                <a:srgbClr val="FF0000"/>
              </a:buClr>
              <a:buFont typeface="Wingdings" charset="0"/>
              <a:buChar char="M"/>
            </a:pPr>
            <a:r>
              <a:rPr lang="en-US" dirty="0">
                <a:effectLst>
                  <a:outerShdw blurRad="38100" dist="38100" dir="2700000" algn="tl">
                    <a:srgbClr val="DDDDDD"/>
                  </a:outerShdw>
                </a:effectLst>
                <a:latin typeface="Comic Sans MS" charset="0"/>
              </a:rPr>
              <a:t>Mary Harris.</a:t>
            </a:r>
          </a:p>
          <a:p>
            <a:pPr eaLnBrk="1" hangingPunct="1">
              <a:spcBef>
                <a:spcPct val="50000"/>
              </a:spcBef>
              <a:buClr>
                <a:srgbClr val="FF0000"/>
              </a:buClr>
              <a:buFont typeface="Wingdings" charset="0"/>
              <a:buChar char="M"/>
            </a:pPr>
            <a:r>
              <a:rPr lang="en-US" dirty="0">
                <a:effectLst>
                  <a:outerShdw blurRad="38100" dist="38100" dir="2700000" algn="tl">
                    <a:srgbClr val="DDDDDD"/>
                  </a:outerShdw>
                </a:effectLst>
                <a:latin typeface="Comic Sans MS" charset="0"/>
              </a:rPr>
              <a:t>Organizer for the</a:t>
            </a:r>
            <a:br>
              <a:rPr lang="en-US" dirty="0">
                <a:effectLst>
                  <a:outerShdw blurRad="38100" dist="38100" dir="2700000" algn="tl">
                    <a:srgbClr val="DDDDDD"/>
                  </a:outerShdw>
                </a:effectLst>
                <a:latin typeface="Comic Sans MS" charset="0"/>
              </a:rPr>
            </a:br>
            <a:r>
              <a:rPr lang="en-US" dirty="0">
                <a:effectLst>
                  <a:outerShdw blurRad="38100" dist="38100" dir="2700000" algn="tl">
                    <a:srgbClr val="DDDDDD"/>
                  </a:outerShdw>
                </a:effectLst>
                <a:latin typeface="Comic Sans MS" charset="0"/>
              </a:rPr>
              <a:t>United Mine</a:t>
            </a:r>
            <a:br>
              <a:rPr lang="en-US" dirty="0">
                <a:effectLst>
                  <a:outerShdw blurRad="38100" dist="38100" dir="2700000" algn="tl">
                    <a:srgbClr val="DDDDDD"/>
                  </a:outerShdw>
                </a:effectLst>
                <a:latin typeface="Comic Sans MS" charset="0"/>
              </a:rPr>
            </a:br>
            <a:r>
              <a:rPr lang="en-US" dirty="0">
                <a:effectLst>
                  <a:outerShdw blurRad="38100" dist="38100" dir="2700000" algn="tl">
                    <a:srgbClr val="DDDDDD"/>
                  </a:outerShdw>
                </a:effectLst>
                <a:latin typeface="Comic Sans MS" charset="0"/>
              </a:rPr>
              <a:t>Workers.</a:t>
            </a:r>
          </a:p>
          <a:p>
            <a:pPr eaLnBrk="1" hangingPunct="1">
              <a:spcBef>
                <a:spcPct val="50000"/>
              </a:spcBef>
              <a:buClr>
                <a:srgbClr val="FF0000"/>
              </a:buClr>
              <a:buFont typeface="Wingdings" charset="0"/>
              <a:buChar char="M"/>
            </a:pPr>
            <a:r>
              <a:rPr lang="en-US" dirty="0">
                <a:effectLst>
                  <a:outerShdw blurRad="38100" dist="38100" dir="2700000" algn="tl">
                    <a:srgbClr val="DDDDDD"/>
                  </a:outerShdw>
                </a:effectLst>
                <a:latin typeface="Comic Sans MS" charset="0"/>
              </a:rPr>
              <a:t>Founded the Social</a:t>
            </a:r>
            <a:br>
              <a:rPr lang="en-US" dirty="0">
                <a:effectLst>
                  <a:outerShdw blurRad="38100" dist="38100" dir="2700000" algn="tl">
                    <a:srgbClr val="DDDDDD"/>
                  </a:outerShdw>
                </a:effectLst>
                <a:latin typeface="Comic Sans MS" charset="0"/>
              </a:rPr>
            </a:br>
            <a:r>
              <a:rPr lang="en-US" dirty="0">
                <a:effectLst>
                  <a:outerShdw blurRad="38100" dist="38100" dir="2700000" algn="tl">
                    <a:srgbClr val="DDDDDD"/>
                  </a:outerShdw>
                </a:effectLst>
                <a:latin typeface="Comic Sans MS" charset="0"/>
              </a:rPr>
              <a:t>Democratic Party </a:t>
            </a:r>
            <a:br>
              <a:rPr lang="en-US" dirty="0">
                <a:effectLst>
                  <a:outerShdw blurRad="38100" dist="38100" dir="2700000" algn="tl">
                    <a:srgbClr val="DDDDDD"/>
                  </a:outerShdw>
                </a:effectLst>
                <a:latin typeface="Comic Sans MS" charset="0"/>
              </a:rPr>
            </a:br>
            <a:r>
              <a:rPr lang="en-US" dirty="0">
                <a:effectLst>
                  <a:outerShdw blurRad="38100" dist="38100" dir="2700000" algn="tl">
                    <a:srgbClr val="DDDDDD"/>
                  </a:outerShdw>
                </a:effectLst>
                <a:latin typeface="Comic Sans MS" charset="0"/>
              </a:rPr>
              <a:t>in 1898.</a:t>
            </a:r>
          </a:p>
          <a:p>
            <a:pPr eaLnBrk="1" hangingPunct="1">
              <a:spcBef>
                <a:spcPct val="50000"/>
              </a:spcBef>
              <a:buClr>
                <a:srgbClr val="FF0000"/>
              </a:buClr>
              <a:buFont typeface="Wingdings" charset="0"/>
              <a:buChar char="M"/>
            </a:pPr>
            <a:r>
              <a:rPr lang="en-US" dirty="0">
                <a:effectLst>
                  <a:outerShdw blurRad="38100" dist="38100" dir="2700000" algn="tl">
                    <a:srgbClr val="DDDDDD"/>
                  </a:outerShdw>
                </a:effectLst>
                <a:latin typeface="Comic Sans MS" charset="0"/>
              </a:rPr>
              <a:t>One of the founding members of the I. W. W. in 1905.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89092">
                                            <p:txEl>
                                              <p:pRg st="0" end="0"/>
                                            </p:txEl>
                                          </p:spTgt>
                                        </p:tgtEl>
                                        <p:attrNameLst>
                                          <p:attrName>style.visibility</p:attrName>
                                        </p:attrNameLst>
                                      </p:cBhvr>
                                      <p:to>
                                        <p:strVal val="visible"/>
                                      </p:to>
                                    </p:set>
                                    <p:animEffect transition="in" filter="wedge">
                                      <p:cBhvr>
                                        <p:cTn id="7" dur="500"/>
                                        <p:tgtEl>
                                          <p:spTgt spid="890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89092">
                                            <p:txEl>
                                              <p:pRg st="1" end="1"/>
                                            </p:txEl>
                                          </p:spTgt>
                                        </p:tgtEl>
                                        <p:attrNameLst>
                                          <p:attrName>style.visibility</p:attrName>
                                        </p:attrNameLst>
                                      </p:cBhvr>
                                      <p:to>
                                        <p:strVal val="visible"/>
                                      </p:to>
                                    </p:set>
                                    <p:animEffect transition="in" filter="wedge">
                                      <p:cBhvr>
                                        <p:cTn id="12" dur="500"/>
                                        <p:tgtEl>
                                          <p:spTgt spid="890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89092">
                                            <p:txEl>
                                              <p:pRg st="2" end="2"/>
                                            </p:txEl>
                                          </p:spTgt>
                                        </p:tgtEl>
                                        <p:attrNameLst>
                                          <p:attrName>style.visibility</p:attrName>
                                        </p:attrNameLst>
                                      </p:cBhvr>
                                      <p:to>
                                        <p:strVal val="visible"/>
                                      </p:to>
                                    </p:set>
                                    <p:animEffect transition="in" filter="wedge">
                                      <p:cBhvr>
                                        <p:cTn id="17" dur="500"/>
                                        <p:tgtEl>
                                          <p:spTgt spid="890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89092">
                                            <p:txEl>
                                              <p:pRg st="3" end="3"/>
                                            </p:txEl>
                                          </p:spTgt>
                                        </p:tgtEl>
                                        <p:attrNameLst>
                                          <p:attrName>style.visibility</p:attrName>
                                        </p:attrNameLst>
                                      </p:cBhvr>
                                      <p:to>
                                        <p:strVal val="visible"/>
                                      </p:to>
                                    </p:set>
                                    <p:animEffect transition="in" filter="wedge">
                                      <p:cBhvr>
                                        <p:cTn id="22" dur="500"/>
                                        <p:tgtEl>
                                          <p:spTgt spid="8909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1447800" y="228600"/>
            <a:ext cx="6858000" cy="1736725"/>
          </a:xfrm>
          <a:prstGeom prst="rect">
            <a:avLst/>
          </a:prstGeom>
          <a:noFill/>
          <a:ln w="9525">
            <a:noFill/>
            <a:miter lim="800000"/>
            <a:headEnd/>
            <a:tailEnd/>
          </a:ln>
          <a:effectLst>
            <a:outerShdw dist="17961" dir="2700000" algn="ctr" rotWithShape="0">
              <a:srgbClr val="333333"/>
            </a:outerShdw>
          </a:effectLst>
        </p:spPr>
        <p:txBody>
          <a:bodyPr>
            <a:spAutoFit/>
          </a:bodyPr>
          <a:lstStyle/>
          <a:p>
            <a:pPr algn="r">
              <a:spcBef>
                <a:spcPct val="50000"/>
              </a:spcBef>
              <a:defRPr/>
            </a:pPr>
            <a:r>
              <a:rPr lang="en-US" sz="5400" b="1" dirty="0">
                <a:solidFill>
                  <a:srgbClr val="E00000"/>
                </a:solidFill>
                <a:latin typeface="Britannic Bold" pitchFamily="34" charset="0"/>
                <a:ea typeface="Gulim" pitchFamily="34" charset="-127"/>
                <a:cs typeface="+mn-cs"/>
              </a:rPr>
              <a:t>Lawrence, MA Strike:  1912</a:t>
            </a:r>
          </a:p>
        </p:txBody>
      </p:sp>
      <p:pic>
        <p:nvPicPr>
          <p:cNvPr id="39939" name="Picture 3" descr="Lawrence strike-1912"/>
          <p:cNvPicPr>
            <a:picLocks noChangeAspect="1" noChangeArrowheads="1"/>
          </p:cNvPicPr>
          <p:nvPr/>
        </p:nvPicPr>
        <p:blipFill>
          <a:blip r:embed="rId2">
            <a:lum contrast="6000"/>
            <a:extLst>
              <a:ext uri="{28A0092B-C50C-407E-A947-70E740481C1C}">
                <a14:useLocalDpi xmlns:a14="http://schemas.microsoft.com/office/drawing/2010/main" val="0"/>
              </a:ext>
            </a:extLst>
          </a:blip>
          <a:srcRect l="8330" t="4167" r="1701"/>
          <a:stretch>
            <a:fillRect/>
          </a:stretch>
        </p:blipFill>
        <p:spPr bwMode="auto">
          <a:xfrm>
            <a:off x="1752600" y="1447800"/>
            <a:ext cx="3221038" cy="4114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9940" name="Picture 4" descr="clubbing workers in Lawrence MA"/>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2763" t="1807" r="7304" b="6627"/>
          <a:stretch>
            <a:fillRect/>
          </a:stretch>
        </p:blipFill>
        <p:spPr bwMode="auto">
          <a:xfrm>
            <a:off x="5410200" y="2590800"/>
            <a:ext cx="3352800" cy="32385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447800" y="228600"/>
            <a:ext cx="7543800" cy="1555750"/>
          </a:xfrm>
          <a:prstGeom prst="rect">
            <a:avLst/>
          </a:prstGeom>
          <a:noFill/>
          <a:ln w="9525">
            <a:noFill/>
            <a:miter lim="800000"/>
            <a:headEnd/>
            <a:tailEnd/>
          </a:ln>
          <a:effectLst>
            <a:outerShdw dist="17961" dir="2700000" algn="ctr" rotWithShape="0">
              <a:srgbClr val="333333"/>
            </a:outerShdw>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en-US" sz="4800" b="1" dirty="0">
                <a:solidFill>
                  <a:srgbClr val="E00000"/>
                </a:solidFill>
                <a:latin typeface="Britannic Bold" charset="0"/>
              </a:rPr>
              <a:t>The </a:t>
            </a:r>
            <a:r>
              <a:rPr lang="ja-JP" altLang="en-US" sz="4800" b="1" dirty="0">
                <a:solidFill>
                  <a:srgbClr val="E00000"/>
                </a:solidFill>
                <a:latin typeface="Britannic Bold" charset="0"/>
              </a:rPr>
              <a:t>“</a:t>
            </a:r>
            <a:r>
              <a:rPr lang="en-US" sz="4800" b="1" dirty="0">
                <a:solidFill>
                  <a:srgbClr val="E00000"/>
                </a:solidFill>
                <a:latin typeface="Britannic Bold" charset="0"/>
              </a:rPr>
              <a:t>Bread &amp; Roses</a:t>
            </a:r>
            <a:r>
              <a:rPr lang="ja-JP" altLang="en-US" sz="4800" b="1" dirty="0">
                <a:solidFill>
                  <a:srgbClr val="E00000"/>
                </a:solidFill>
                <a:latin typeface="Britannic Bold" charset="0"/>
              </a:rPr>
              <a:t>”</a:t>
            </a:r>
            <a:r>
              <a:rPr lang="en-US" sz="4800" b="1" dirty="0">
                <a:solidFill>
                  <a:srgbClr val="E00000"/>
                </a:solidFill>
                <a:latin typeface="Britannic Bold" charset="0"/>
              </a:rPr>
              <a:t> Strike</a:t>
            </a:r>
          </a:p>
        </p:txBody>
      </p:sp>
      <p:sp>
        <p:nvSpPr>
          <p:cNvPr id="90117" name="Text Box 5"/>
          <p:cNvSpPr txBox="1">
            <a:spLocks noChangeArrowheads="1"/>
          </p:cNvSpPr>
          <p:nvPr/>
        </p:nvSpPr>
        <p:spPr bwMode="auto">
          <a:xfrm>
            <a:off x="1828800" y="1776413"/>
            <a:ext cx="7010400" cy="431958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Gulim" charset="0"/>
                <a:cs typeface="Gulim" charset="0"/>
              </a:defRPr>
            </a:lvl1pPr>
            <a:lvl2pPr marL="914400" indent="-45720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eaLnBrk="1" hangingPunct="1">
              <a:spcBef>
                <a:spcPct val="50000"/>
              </a:spcBef>
              <a:buClr>
                <a:srgbClr val="3333CC"/>
              </a:buClr>
              <a:buFont typeface="Wingdings" charset="0"/>
              <a:buNone/>
            </a:pPr>
            <a:r>
              <a:rPr lang="en-US" sz="3000" u="sng" dirty="0">
                <a:effectLst>
                  <a:outerShdw blurRad="38100" dist="38100" dir="2700000" algn="tl">
                    <a:srgbClr val="DDDDDD"/>
                  </a:outerShdw>
                </a:effectLst>
                <a:latin typeface="Comic Sans MS" charset="0"/>
              </a:rPr>
              <a:t>DEMANDS:</a:t>
            </a:r>
          </a:p>
          <a:p>
            <a:pPr lvl="1" eaLnBrk="1" hangingPunct="1">
              <a:spcBef>
                <a:spcPct val="50000"/>
              </a:spcBef>
              <a:buClr>
                <a:srgbClr val="3333CC"/>
              </a:buClr>
              <a:buFont typeface="Carta-Normal" charset="0"/>
              <a:buChar char="ù"/>
            </a:pPr>
            <a:r>
              <a:rPr lang="en-US" sz="2600" dirty="0">
                <a:effectLst>
                  <a:outerShdw blurRad="38100" dist="38100" dir="2700000" algn="tl">
                    <a:srgbClr val="DDDDDD"/>
                  </a:outerShdw>
                </a:effectLst>
                <a:latin typeface="Comic Sans MS" charset="0"/>
              </a:rPr>
              <a:t>15¢/hr. wage increase.</a:t>
            </a:r>
          </a:p>
          <a:p>
            <a:pPr lvl="1" eaLnBrk="1" hangingPunct="1">
              <a:spcBef>
                <a:spcPct val="50000"/>
              </a:spcBef>
              <a:buClr>
                <a:srgbClr val="3333CC"/>
              </a:buClr>
              <a:buFont typeface="Carta-Normal" charset="0"/>
              <a:buChar char="ù"/>
            </a:pPr>
            <a:r>
              <a:rPr lang="en-US" sz="2600" dirty="0">
                <a:effectLst>
                  <a:outerShdw blurRad="38100" dist="38100" dir="2700000" algn="tl">
                    <a:srgbClr val="DDDDDD"/>
                  </a:outerShdw>
                </a:effectLst>
                <a:latin typeface="Comic Sans MS" charset="0"/>
              </a:rPr>
              <a:t>Double pay for overtime.</a:t>
            </a:r>
          </a:p>
          <a:p>
            <a:pPr lvl="1" eaLnBrk="1" hangingPunct="1">
              <a:spcBef>
                <a:spcPct val="50000"/>
              </a:spcBef>
              <a:buClr>
                <a:srgbClr val="3333CC"/>
              </a:buClr>
              <a:buFont typeface="Carta-Normal" charset="0"/>
              <a:buChar char="ù"/>
            </a:pPr>
            <a:r>
              <a:rPr lang="en-US" sz="2600" dirty="0">
                <a:effectLst>
                  <a:outerShdw blurRad="38100" dist="38100" dir="2700000" algn="tl">
                    <a:srgbClr val="DDDDDD"/>
                  </a:outerShdw>
                </a:effectLst>
                <a:latin typeface="Comic Sans MS" charset="0"/>
              </a:rPr>
              <a:t>No discrimination against strikers.</a:t>
            </a:r>
          </a:p>
          <a:p>
            <a:pPr lvl="1" eaLnBrk="1" hangingPunct="1">
              <a:spcBef>
                <a:spcPct val="50000"/>
              </a:spcBef>
              <a:buClr>
                <a:srgbClr val="3333CC"/>
              </a:buClr>
              <a:buFont typeface="Carta-Normal" charset="0"/>
              <a:buChar char="ù"/>
            </a:pPr>
            <a:r>
              <a:rPr lang="en-US" sz="2600" dirty="0">
                <a:effectLst>
                  <a:outerShdw blurRad="38100" dist="38100" dir="2700000" algn="tl">
                    <a:srgbClr val="DDDDDD"/>
                  </a:outerShdw>
                </a:effectLst>
                <a:latin typeface="Comic Sans MS" charset="0"/>
              </a:rPr>
              <a:t>An end to </a:t>
            </a:r>
            <a:r>
              <a:rPr lang="ja-JP" altLang="en-US" sz="2600">
                <a:effectLst>
                  <a:outerShdw blurRad="38100" dist="38100" dir="2700000" algn="tl">
                    <a:srgbClr val="DDDDDD"/>
                  </a:outerShdw>
                </a:effectLst>
                <a:latin typeface="Comic Sans MS" charset="0"/>
              </a:rPr>
              <a:t>“</a:t>
            </a:r>
            <a:r>
              <a:rPr lang="en-US" sz="2600" dirty="0">
                <a:effectLst>
                  <a:outerShdw blurRad="38100" dist="38100" dir="2700000" algn="tl">
                    <a:srgbClr val="DDDDDD"/>
                  </a:outerShdw>
                </a:effectLst>
                <a:latin typeface="Comic Sans MS" charset="0"/>
              </a:rPr>
              <a:t>speed-up</a:t>
            </a:r>
            <a:r>
              <a:rPr lang="ja-JP" altLang="en-US" sz="2600">
                <a:effectLst>
                  <a:outerShdw blurRad="38100" dist="38100" dir="2700000" algn="tl">
                    <a:srgbClr val="DDDDDD"/>
                  </a:outerShdw>
                </a:effectLst>
                <a:latin typeface="Comic Sans MS" charset="0"/>
              </a:rPr>
              <a:t>”</a:t>
            </a:r>
            <a:r>
              <a:rPr lang="en-US" sz="2600" dirty="0">
                <a:effectLst>
                  <a:outerShdw blurRad="38100" dist="38100" dir="2700000" algn="tl">
                    <a:srgbClr val="DDDDDD"/>
                  </a:outerShdw>
                </a:effectLst>
                <a:latin typeface="Comic Sans MS" charset="0"/>
              </a:rPr>
              <a:t> on the </a:t>
            </a:r>
            <a:br>
              <a:rPr lang="en-US" sz="2600" dirty="0">
                <a:effectLst>
                  <a:outerShdw blurRad="38100" dist="38100" dir="2700000" algn="tl">
                    <a:srgbClr val="DDDDDD"/>
                  </a:outerShdw>
                </a:effectLst>
                <a:latin typeface="Comic Sans MS" charset="0"/>
              </a:rPr>
            </a:br>
            <a:r>
              <a:rPr lang="en-US" sz="2600" dirty="0">
                <a:effectLst>
                  <a:outerShdw blurRad="38100" dist="38100" dir="2700000" algn="tl">
                    <a:srgbClr val="DDDDDD"/>
                  </a:outerShdw>
                </a:effectLst>
                <a:latin typeface="Comic Sans MS" charset="0"/>
              </a:rPr>
              <a:t>assembly line.</a:t>
            </a:r>
          </a:p>
          <a:p>
            <a:pPr lvl="1" eaLnBrk="1" hangingPunct="1">
              <a:spcBef>
                <a:spcPct val="50000"/>
              </a:spcBef>
              <a:buClr>
                <a:srgbClr val="3333CC"/>
              </a:buClr>
              <a:buFont typeface="Carta-Normal" charset="0"/>
              <a:buChar char="ù"/>
            </a:pPr>
            <a:r>
              <a:rPr lang="en-US" sz="2600" dirty="0">
                <a:effectLst>
                  <a:outerShdw blurRad="38100" dist="38100" dir="2700000" algn="tl">
                    <a:srgbClr val="DDDDDD"/>
                  </a:outerShdw>
                </a:effectLst>
                <a:latin typeface="Comic Sans MS" charset="0"/>
              </a:rPr>
              <a:t>An end to discrimination against</a:t>
            </a:r>
            <a:br>
              <a:rPr lang="en-US" sz="2600" dirty="0">
                <a:effectLst>
                  <a:outerShdw blurRad="38100" dist="38100" dir="2700000" algn="tl">
                    <a:srgbClr val="DDDDDD"/>
                  </a:outerShdw>
                </a:effectLst>
                <a:latin typeface="Comic Sans MS" charset="0"/>
              </a:rPr>
            </a:br>
            <a:r>
              <a:rPr lang="en-US" sz="2600" dirty="0">
                <a:effectLst>
                  <a:outerShdw blurRad="38100" dist="38100" dir="2700000" algn="tl">
                    <a:srgbClr val="DDDDDD"/>
                  </a:outerShdw>
                </a:effectLst>
                <a:latin typeface="Comic Sans MS" charset="0"/>
              </a:rPr>
              <a:t>foreign immigrant workers.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0117">
                                            <p:txEl>
                                              <p:pRg st="0" end="0"/>
                                            </p:txEl>
                                          </p:spTgt>
                                        </p:tgtEl>
                                        <p:attrNameLst>
                                          <p:attrName>style.visibility</p:attrName>
                                        </p:attrNameLst>
                                      </p:cBhvr>
                                      <p:to>
                                        <p:strVal val="visible"/>
                                      </p:to>
                                    </p:set>
                                    <p:animEffect transition="in" filter="fade">
                                      <p:cBhvr>
                                        <p:cTn id="7" dur="2000"/>
                                        <p:tgtEl>
                                          <p:spTgt spid="9011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0117">
                                            <p:txEl>
                                              <p:pRg st="1" end="1"/>
                                            </p:txEl>
                                          </p:spTgt>
                                        </p:tgtEl>
                                        <p:attrNameLst>
                                          <p:attrName>style.visibility</p:attrName>
                                        </p:attrNameLst>
                                      </p:cBhvr>
                                      <p:to>
                                        <p:strVal val="visible"/>
                                      </p:to>
                                    </p:set>
                                    <p:animEffect transition="in" filter="fade">
                                      <p:cBhvr>
                                        <p:cTn id="12" dur="2000"/>
                                        <p:tgtEl>
                                          <p:spTgt spid="9011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0117">
                                            <p:txEl>
                                              <p:pRg st="2" end="2"/>
                                            </p:txEl>
                                          </p:spTgt>
                                        </p:tgtEl>
                                        <p:attrNameLst>
                                          <p:attrName>style.visibility</p:attrName>
                                        </p:attrNameLst>
                                      </p:cBhvr>
                                      <p:to>
                                        <p:strVal val="visible"/>
                                      </p:to>
                                    </p:set>
                                    <p:animEffect transition="in" filter="fade">
                                      <p:cBhvr>
                                        <p:cTn id="17" dur="2000"/>
                                        <p:tgtEl>
                                          <p:spTgt spid="9011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0117">
                                            <p:txEl>
                                              <p:pRg st="3" end="3"/>
                                            </p:txEl>
                                          </p:spTgt>
                                        </p:tgtEl>
                                        <p:attrNameLst>
                                          <p:attrName>style.visibility</p:attrName>
                                        </p:attrNameLst>
                                      </p:cBhvr>
                                      <p:to>
                                        <p:strVal val="visible"/>
                                      </p:to>
                                    </p:set>
                                    <p:animEffect transition="in" filter="fade">
                                      <p:cBhvr>
                                        <p:cTn id="22" dur="2000"/>
                                        <p:tgtEl>
                                          <p:spTgt spid="9011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0117">
                                            <p:txEl>
                                              <p:pRg st="4" end="4"/>
                                            </p:txEl>
                                          </p:spTgt>
                                        </p:tgtEl>
                                        <p:attrNameLst>
                                          <p:attrName>style.visibility</p:attrName>
                                        </p:attrNameLst>
                                      </p:cBhvr>
                                      <p:to>
                                        <p:strVal val="visible"/>
                                      </p:to>
                                    </p:set>
                                    <p:animEffect transition="in" filter="fade">
                                      <p:cBhvr>
                                        <p:cTn id="27" dur="2000"/>
                                        <p:tgtEl>
                                          <p:spTgt spid="9011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90117">
                                            <p:txEl>
                                              <p:pRg st="5" end="5"/>
                                            </p:txEl>
                                          </p:spTgt>
                                        </p:tgtEl>
                                        <p:attrNameLst>
                                          <p:attrName>style.visibility</p:attrName>
                                        </p:attrNameLst>
                                      </p:cBhvr>
                                      <p:to>
                                        <p:strVal val="visible"/>
                                      </p:to>
                                    </p:set>
                                    <p:animEffect transition="in" filter="fade">
                                      <p:cBhvr>
                                        <p:cTn id="32" dur="2000"/>
                                        <p:tgtEl>
                                          <p:spTgt spid="901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447800" y="228600"/>
            <a:ext cx="7543800" cy="793750"/>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600" b="1" dirty="0">
                <a:solidFill>
                  <a:srgbClr val="E00000"/>
                </a:solidFill>
                <a:latin typeface="Britannic Bold" pitchFamily="34" charset="0"/>
                <a:ea typeface="Gulim" pitchFamily="34" charset="-127"/>
                <a:cs typeface="+mn-cs"/>
              </a:rPr>
              <a:t>Lawrence, MA Strike:  1912</a:t>
            </a:r>
          </a:p>
        </p:txBody>
      </p:sp>
      <p:pic>
        <p:nvPicPr>
          <p:cNvPr id="41987" name="Picture 4" descr="Labor_Poste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1828800" y="1203325"/>
            <a:ext cx="7007225" cy="531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5562600" y="2209800"/>
            <a:ext cx="3276600" cy="1676400"/>
          </a:xfrm>
          <a:prstGeom prst="rect">
            <a:avLst/>
          </a:prstGeom>
          <a:noFill/>
          <a:ln w="9525">
            <a:noFill/>
            <a:miter lim="800000"/>
            <a:headEnd/>
            <a:tailEnd/>
          </a:ln>
          <a:effectLst>
            <a:outerShdw dist="17961" dir="2700000" algn="ctr" rotWithShape="0">
              <a:srgbClr val="333333"/>
            </a:outerShdw>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en-US" sz="5200" b="1" dirty="0">
                <a:solidFill>
                  <a:srgbClr val="E00000"/>
                </a:solidFill>
                <a:latin typeface="Britannic Bold" charset="0"/>
              </a:rPr>
              <a:t>The </a:t>
            </a:r>
            <a:r>
              <a:rPr lang="ja-JP" altLang="en-US" sz="5200" b="1" dirty="0">
                <a:solidFill>
                  <a:srgbClr val="E00000"/>
                </a:solidFill>
                <a:latin typeface="Britannic Bold" charset="0"/>
              </a:rPr>
              <a:t>“</a:t>
            </a:r>
            <a:r>
              <a:rPr lang="en-US" sz="5200" b="1" dirty="0">
                <a:solidFill>
                  <a:srgbClr val="E00000"/>
                </a:solidFill>
                <a:latin typeface="Britannic Bold" charset="0"/>
              </a:rPr>
              <a:t>Formula</a:t>
            </a:r>
            <a:r>
              <a:rPr lang="ja-JP" altLang="en-US" sz="5200" b="1" dirty="0">
                <a:solidFill>
                  <a:srgbClr val="E00000"/>
                </a:solidFill>
                <a:latin typeface="Britannic Bold" charset="0"/>
              </a:rPr>
              <a:t>”</a:t>
            </a:r>
            <a:endParaRPr lang="en-US" sz="5200" b="1" dirty="0">
              <a:solidFill>
                <a:srgbClr val="E00000"/>
              </a:solidFill>
              <a:latin typeface="Britannic Bold" charset="0"/>
            </a:endParaRPr>
          </a:p>
        </p:txBody>
      </p:sp>
      <p:pic>
        <p:nvPicPr>
          <p:cNvPr id="43011" name="Picture 3" descr="pol_cartoon-true inwardness of the central labor union"/>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828800" y="304800"/>
            <a:ext cx="3549650" cy="5486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0420" name="Text Box 4"/>
          <p:cNvSpPr txBox="1">
            <a:spLocks noChangeArrowheads="1"/>
          </p:cNvSpPr>
          <p:nvPr/>
        </p:nvSpPr>
        <p:spPr bwMode="auto">
          <a:xfrm flipH="1">
            <a:off x="1676400" y="5867400"/>
            <a:ext cx="7239000" cy="7620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eaLnBrk="1" hangingPunct="1">
              <a:spcBef>
                <a:spcPct val="50000"/>
              </a:spcBef>
            </a:pPr>
            <a:r>
              <a:rPr lang="en-US" sz="2200" dirty="0">
                <a:effectLst>
                  <a:outerShdw blurRad="38100" dist="38100" dir="2700000" algn="tl">
                    <a:srgbClr val="DDDDDD"/>
                  </a:outerShdw>
                </a:effectLst>
                <a:latin typeface="Comic Sans MS" charset="0"/>
              </a:rPr>
              <a:t>unions </a:t>
            </a:r>
            <a:r>
              <a:rPr lang="en-US" sz="2200" dirty="0">
                <a:latin typeface="Comic Sans MS" charset="0"/>
                <a:sym typeface="Wingdings" charset="0"/>
              </a:rPr>
              <a:t>+</a:t>
            </a:r>
            <a:r>
              <a:rPr lang="en-US" sz="2200" dirty="0">
                <a:effectLst>
                  <a:outerShdw blurRad="38100" dist="38100" dir="2700000" algn="tl">
                    <a:srgbClr val="DDDDDD"/>
                  </a:outerShdw>
                </a:effectLst>
                <a:latin typeface="Comic Sans MS" charset="0"/>
              </a:rPr>
              <a:t> violence + strikes + socialists + </a:t>
            </a:r>
            <a:r>
              <a:rPr lang="en-US" sz="2200" dirty="0">
                <a:effectLst>
                  <a:outerShdw blurRad="38100" dist="38100" dir="2700000" algn="tl">
                    <a:srgbClr val="DDDDDD"/>
                  </a:outerShdw>
                </a:effectLst>
                <a:latin typeface="Comic Sans MS" charset="0"/>
                <a:sym typeface="Wingdings" charset="0"/>
              </a:rPr>
              <a:t>immigrants </a:t>
            </a:r>
            <a:r>
              <a:rPr lang="en-US" sz="2200" dirty="0">
                <a:sym typeface="Wingdings" charset="0"/>
              </a:rPr>
              <a:t>=</a:t>
            </a:r>
            <a:r>
              <a:rPr lang="en-US" sz="2200" dirty="0">
                <a:effectLst>
                  <a:outerShdw blurRad="38100" dist="38100" dir="2700000" algn="tl">
                    <a:srgbClr val="DDDDDD"/>
                  </a:outerShdw>
                </a:effectLst>
                <a:latin typeface="Comic Sans MS" charset="0"/>
                <a:sym typeface="Wingdings" charset="0"/>
              </a:rPr>
              <a:t> </a:t>
            </a:r>
            <a:br>
              <a:rPr lang="en-US" sz="2200" dirty="0">
                <a:effectLst>
                  <a:outerShdw blurRad="38100" dist="38100" dir="2700000" algn="tl">
                    <a:srgbClr val="DDDDDD"/>
                  </a:outerShdw>
                </a:effectLst>
                <a:latin typeface="Comic Sans MS" charset="0"/>
                <a:sym typeface="Wingdings" charset="0"/>
              </a:rPr>
            </a:br>
            <a:r>
              <a:rPr lang="en-US" sz="2200" dirty="0">
                <a:effectLst>
                  <a:outerShdw blurRad="38100" dist="38100" dir="2700000" algn="tl">
                    <a:srgbClr val="DDDDDD"/>
                  </a:outerShdw>
                </a:effectLst>
                <a:latin typeface="Comic Sans MS" charset="0"/>
                <a:sym typeface="Wingdings" charset="0"/>
              </a:rPr>
              <a:t>                                                                 anarchists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60420"/>
                                        </p:tgtEl>
                                        <p:attrNameLst>
                                          <p:attrName>style.visibility</p:attrName>
                                        </p:attrNameLst>
                                      </p:cBhvr>
                                      <p:to>
                                        <p:strVal val="visible"/>
                                      </p:to>
                                    </p:set>
                                    <p:animEffect transition="in" filter="wipe(left)">
                                      <p:cBhvr>
                                        <p:cTn id="7" dur="10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239000" cy="1143000"/>
          </a:xfrm>
        </p:spPr>
        <p:txBody>
          <a:bodyPr/>
          <a:lstStyle/>
          <a:p>
            <a:r>
              <a:rPr lang="en-US" b="1" dirty="0" smtClean="0">
                <a:solidFill>
                  <a:srgbClr val="E00000"/>
                </a:solidFill>
                <a:latin typeface="Britannic Bold" charset="0"/>
              </a:rPr>
              <a:t>Sources of Labor Weakness</a:t>
            </a:r>
            <a:endParaRPr lang="en-US" dirty="0"/>
          </a:p>
        </p:txBody>
      </p:sp>
      <p:sp>
        <p:nvSpPr>
          <p:cNvPr id="6" name="Content Placeholder 5"/>
          <p:cNvSpPr>
            <a:spLocks noGrp="1"/>
          </p:cNvSpPr>
          <p:nvPr>
            <p:ph idx="1"/>
          </p:nvPr>
        </p:nvSpPr>
        <p:spPr>
          <a:xfrm>
            <a:off x="1371600" y="1600200"/>
            <a:ext cx="7315200" cy="4525963"/>
          </a:xfrm>
        </p:spPr>
        <p:txBody>
          <a:bodyPr/>
          <a:lstStyle/>
          <a:p>
            <a:r>
              <a:rPr lang="en-US" dirty="0" smtClean="0"/>
              <a:t>Wages didn’t keep up w/ cost of living</a:t>
            </a:r>
          </a:p>
          <a:p>
            <a:r>
              <a:rPr lang="en-US" dirty="0" smtClean="0"/>
              <a:t>Legislative victories not enforced</a:t>
            </a:r>
          </a:p>
          <a:p>
            <a:r>
              <a:rPr lang="en-US" dirty="0" smtClean="0"/>
              <a:t>Unions represented only 4% of workforce</a:t>
            </a:r>
          </a:p>
          <a:p>
            <a:r>
              <a:rPr lang="en-US" dirty="0" smtClean="0"/>
              <a:t>Excluded unskilled workers</a:t>
            </a:r>
          </a:p>
          <a:p>
            <a:r>
              <a:rPr lang="en-US" dirty="0" smtClean="0"/>
              <a:t>Racial and ethnic tensions</a:t>
            </a:r>
          </a:p>
          <a:p>
            <a:r>
              <a:rPr lang="en-US" dirty="0" smtClean="0"/>
              <a:t>Labor force in constant motion</a:t>
            </a:r>
          </a:p>
          <a:p>
            <a:r>
              <a:rPr lang="en-US" dirty="0" smtClean="0"/>
              <a:t>Strength of forces against labor</a:t>
            </a:r>
            <a:endParaRPr lang="en-US" dirty="0"/>
          </a:p>
        </p:txBody>
      </p:sp>
    </p:spTree>
    <p:extLst>
      <p:ext uri="{BB962C8B-B14F-4D97-AF65-F5344CB8AC3E}">
        <p14:creationId xmlns:p14="http://schemas.microsoft.com/office/powerpoint/2010/main" val="2870977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0" name="Rectangle 10"/>
          <p:cNvSpPr>
            <a:spLocks noChangeArrowheads="1"/>
          </p:cNvSpPr>
          <p:nvPr/>
        </p:nvSpPr>
        <p:spPr bwMode="auto">
          <a:xfrm>
            <a:off x="685800" y="6629400"/>
            <a:ext cx="7772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700" dirty="0">
                <a:solidFill>
                  <a:schemeClr val="tx2"/>
                </a:solidFill>
                <a:cs typeface="+mn-cs"/>
              </a:rPr>
              <a:t>Picture: Workers </a:t>
            </a:r>
            <a:r>
              <a:rPr lang="en-US" sz="700" dirty="0">
                <a:solidFill>
                  <a:schemeClr val="tx2"/>
                </a:solidFill>
                <a:cs typeface="+mn-cs"/>
              </a:rPr>
              <a:t>vs</a:t>
            </a:r>
            <a:r>
              <a:rPr lang="en-US" sz="700" dirty="0">
                <a:solidFill>
                  <a:schemeClr val="tx2"/>
                </a:solidFill>
                <a:cs typeface="+mn-cs"/>
              </a:rPr>
              <a:t> Owner</a:t>
            </a:r>
          </a:p>
        </p:txBody>
      </p:sp>
      <p:sp>
        <p:nvSpPr>
          <p:cNvPr id="296971" name="Text Box 11"/>
          <p:cNvSpPr txBox="1">
            <a:spLocks noChangeArrowheads="1"/>
          </p:cNvSpPr>
          <p:nvPr/>
        </p:nvSpPr>
        <p:spPr bwMode="auto">
          <a:xfrm>
            <a:off x="1524000" y="1066800"/>
            <a:ext cx="7391400" cy="5161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cmpd="tri">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lnSpc>
                <a:spcPct val="70000"/>
              </a:lnSpc>
              <a:buClr>
                <a:srgbClr val="0000FF"/>
              </a:buClr>
              <a:buSzPct val="60000"/>
              <a:buFont typeface="Symbol" charset="0"/>
              <a:buChar char="¨"/>
              <a:defRPr/>
            </a:pPr>
            <a:r>
              <a:rPr lang="en-US" sz="3600" dirty="0">
                <a:solidFill>
                  <a:srgbClr val="0000FF"/>
                </a:solidFill>
                <a:latin typeface="Impact" charset="0"/>
                <a:cs typeface="+mn-cs"/>
              </a:rPr>
              <a:t>Poor working conditions</a:t>
            </a:r>
          </a:p>
          <a:p>
            <a:pPr algn="ctr">
              <a:lnSpc>
                <a:spcPct val="70000"/>
              </a:lnSpc>
              <a:buClr>
                <a:srgbClr val="0000FF"/>
              </a:buClr>
              <a:buSzPct val="60000"/>
              <a:buFont typeface="Symbol" charset="0"/>
              <a:buChar char="¨"/>
              <a:defRPr/>
            </a:pPr>
            <a:endParaRPr lang="en-US" sz="3600" dirty="0">
              <a:solidFill>
                <a:srgbClr val="0000FF"/>
              </a:solidFill>
              <a:latin typeface="Impact" charset="0"/>
              <a:cs typeface="+mn-cs"/>
            </a:endParaRPr>
          </a:p>
          <a:p>
            <a:pPr algn="ctr">
              <a:lnSpc>
                <a:spcPct val="70000"/>
              </a:lnSpc>
              <a:buClr>
                <a:srgbClr val="0000FF"/>
              </a:buClr>
              <a:buSzPct val="60000"/>
              <a:buFont typeface="Symbol" charset="0"/>
              <a:buChar char="¨"/>
              <a:defRPr/>
            </a:pPr>
            <a:r>
              <a:rPr lang="en-US" sz="3600" dirty="0">
                <a:solidFill>
                  <a:srgbClr val="0000FF"/>
                </a:solidFill>
                <a:latin typeface="Impact" charset="0"/>
                <a:cs typeface="+mn-cs"/>
              </a:rPr>
              <a:t>Unfriendliness/impersonalization</a:t>
            </a:r>
          </a:p>
          <a:p>
            <a:pPr algn="ctr">
              <a:lnSpc>
                <a:spcPct val="70000"/>
              </a:lnSpc>
              <a:buClr>
                <a:srgbClr val="0000FF"/>
              </a:buClr>
              <a:buSzPct val="60000"/>
              <a:buFont typeface="Symbol" charset="0"/>
              <a:buChar char="¨"/>
              <a:defRPr/>
            </a:pPr>
            <a:endParaRPr lang="en-US" sz="3600" dirty="0">
              <a:solidFill>
                <a:srgbClr val="0000FF"/>
              </a:solidFill>
              <a:latin typeface="Impact" charset="0"/>
              <a:cs typeface="+mn-cs"/>
            </a:endParaRPr>
          </a:p>
          <a:p>
            <a:pPr algn="ctr">
              <a:lnSpc>
                <a:spcPct val="70000"/>
              </a:lnSpc>
              <a:buClr>
                <a:srgbClr val="0000FF"/>
              </a:buClr>
              <a:buSzPct val="60000"/>
              <a:buFont typeface="Symbol" charset="0"/>
              <a:buChar char="¨"/>
              <a:defRPr/>
            </a:pPr>
            <a:r>
              <a:rPr lang="en-US" sz="3600" dirty="0">
                <a:solidFill>
                  <a:srgbClr val="0000FF"/>
                </a:solidFill>
                <a:latin typeface="Impact" charset="0"/>
                <a:cs typeface="+mn-cs"/>
              </a:rPr>
              <a:t>Immigrants taking jobs</a:t>
            </a:r>
          </a:p>
          <a:p>
            <a:pPr algn="ctr">
              <a:lnSpc>
                <a:spcPct val="70000"/>
              </a:lnSpc>
              <a:buClr>
                <a:srgbClr val="0000FF"/>
              </a:buClr>
              <a:buSzPct val="60000"/>
              <a:buFont typeface="Symbol" charset="0"/>
              <a:buChar char="¨"/>
              <a:defRPr/>
            </a:pPr>
            <a:endParaRPr lang="en-US" sz="3600" dirty="0">
              <a:solidFill>
                <a:srgbClr val="0000FF"/>
              </a:solidFill>
              <a:latin typeface="Impact" charset="0"/>
              <a:cs typeface="+mn-cs"/>
            </a:endParaRPr>
          </a:p>
          <a:p>
            <a:pPr algn="ctr">
              <a:lnSpc>
                <a:spcPct val="70000"/>
              </a:lnSpc>
              <a:buClr>
                <a:srgbClr val="0000FF"/>
              </a:buClr>
              <a:buSzPct val="60000"/>
              <a:buFont typeface="Symbol" charset="0"/>
              <a:buChar char="¨"/>
              <a:defRPr/>
            </a:pPr>
            <a:r>
              <a:rPr lang="en-US" sz="3600" dirty="0">
                <a:solidFill>
                  <a:srgbClr val="0000FF"/>
                </a:solidFill>
                <a:latin typeface="Impact" charset="0"/>
                <a:cs typeface="+mn-cs"/>
              </a:rPr>
              <a:t>Decrease work day </a:t>
            </a:r>
          </a:p>
          <a:p>
            <a:pPr algn="ctr">
              <a:lnSpc>
                <a:spcPct val="70000"/>
              </a:lnSpc>
              <a:buClr>
                <a:srgbClr val="0000FF"/>
              </a:buClr>
              <a:buSzPct val="60000"/>
              <a:buFont typeface="Symbol" charset="0"/>
              <a:buChar char="¨"/>
              <a:defRPr/>
            </a:pPr>
            <a:endParaRPr lang="en-US" sz="3600" dirty="0">
              <a:solidFill>
                <a:srgbClr val="0000FF"/>
              </a:solidFill>
              <a:latin typeface="Impact" charset="0"/>
              <a:cs typeface="+mn-cs"/>
            </a:endParaRPr>
          </a:p>
          <a:p>
            <a:pPr algn="ctr">
              <a:lnSpc>
                <a:spcPct val="70000"/>
              </a:lnSpc>
              <a:buClr>
                <a:srgbClr val="0000FF"/>
              </a:buClr>
              <a:buSzPct val="60000"/>
              <a:buFont typeface="Symbol" charset="0"/>
              <a:buChar char="¨"/>
              <a:defRPr/>
            </a:pPr>
            <a:r>
              <a:rPr lang="en-US" sz="3600" dirty="0">
                <a:solidFill>
                  <a:srgbClr val="0000FF"/>
                </a:solidFill>
                <a:latin typeface="Impact" charset="0"/>
                <a:cs typeface="+mn-cs"/>
              </a:rPr>
              <a:t>Machines replacing workers</a:t>
            </a:r>
          </a:p>
          <a:p>
            <a:pPr algn="ctr">
              <a:lnSpc>
                <a:spcPct val="70000"/>
              </a:lnSpc>
              <a:buClr>
                <a:srgbClr val="0000FF"/>
              </a:buClr>
              <a:buSzPct val="60000"/>
              <a:buFont typeface="Symbol" charset="0"/>
              <a:buChar char="¨"/>
              <a:defRPr/>
            </a:pPr>
            <a:endParaRPr lang="en-US" sz="3600" dirty="0">
              <a:solidFill>
                <a:srgbClr val="0000FF"/>
              </a:solidFill>
              <a:latin typeface="Impact" charset="0"/>
              <a:cs typeface="+mn-cs"/>
            </a:endParaRPr>
          </a:p>
          <a:p>
            <a:pPr algn="ctr">
              <a:lnSpc>
                <a:spcPct val="70000"/>
              </a:lnSpc>
              <a:buClr>
                <a:srgbClr val="0000FF"/>
              </a:buClr>
              <a:buSzPct val="60000"/>
              <a:buFont typeface="Symbol" charset="0"/>
              <a:buChar char="¨"/>
              <a:defRPr/>
            </a:pPr>
            <a:r>
              <a:rPr lang="en-US" sz="3600" dirty="0">
                <a:solidFill>
                  <a:srgbClr val="0000FF"/>
                </a:solidFill>
                <a:latin typeface="Impact" charset="0"/>
                <a:cs typeface="+mn-cs"/>
              </a:rPr>
              <a:t>Child labor</a:t>
            </a:r>
          </a:p>
          <a:p>
            <a:pPr algn="ctr">
              <a:lnSpc>
                <a:spcPct val="70000"/>
              </a:lnSpc>
              <a:buClr>
                <a:srgbClr val="0000FF"/>
              </a:buClr>
              <a:buSzPct val="60000"/>
              <a:buFont typeface="Symbol" charset="0"/>
              <a:buChar char="¨"/>
              <a:defRPr/>
            </a:pPr>
            <a:endParaRPr lang="en-US" sz="3600" dirty="0">
              <a:solidFill>
                <a:srgbClr val="0000FF"/>
              </a:solidFill>
              <a:latin typeface="Impact" charset="0"/>
              <a:cs typeface="+mn-cs"/>
            </a:endParaRPr>
          </a:p>
          <a:p>
            <a:pPr algn="ctr">
              <a:lnSpc>
                <a:spcPct val="70000"/>
              </a:lnSpc>
              <a:buClr>
                <a:srgbClr val="0000FF"/>
              </a:buClr>
              <a:buSzPct val="60000"/>
              <a:buFont typeface="Symbol" charset="0"/>
              <a:buChar char="¨"/>
              <a:defRPr/>
            </a:pPr>
            <a:r>
              <a:rPr lang="en-US" sz="3600" dirty="0">
                <a:solidFill>
                  <a:srgbClr val="0000FF"/>
                </a:solidFill>
                <a:latin typeface="Impact" charset="0"/>
                <a:cs typeface="+mn-cs"/>
              </a:rPr>
              <a:t>Job security </a:t>
            </a:r>
          </a:p>
        </p:txBody>
      </p:sp>
      <p:sp>
        <p:nvSpPr>
          <p:cNvPr id="39940" name="WordArt 12"/>
          <p:cNvSpPr>
            <a:spLocks noChangeArrowheads="1" noChangeShapeType="1" noTextEdit="1"/>
          </p:cNvSpPr>
          <p:nvPr/>
        </p:nvSpPr>
        <p:spPr bwMode="auto">
          <a:xfrm>
            <a:off x="304800" y="152400"/>
            <a:ext cx="8534400" cy="533400"/>
          </a:xfrm>
          <a:prstGeom prst="rect">
            <a:avLst/>
          </a:prstGeom>
        </p:spPr>
        <p:txBody>
          <a:bodyPr wrap="none" fromWordArt="1">
            <a:prstTxWarp prst="textInflateTop">
              <a:avLst>
                <a:gd name="adj" fmla="val 31917"/>
              </a:avLst>
            </a:prstTxWarp>
          </a:bodyPr>
          <a:lstStyle/>
          <a:p>
            <a:pPr algn="ctr"/>
            <a:r>
              <a:rPr lang="en-US" sz="3600" b="1" kern="10" dirty="0">
                <a:ln w="19050">
                  <a:solidFill>
                    <a:schemeClr val="tx1"/>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chemeClr val="tx1">
                      <a:alpha val="74997"/>
                    </a:schemeClr>
                  </a:outerShdw>
                </a:effectLst>
                <a:latin typeface="Arial Black"/>
                <a:ea typeface="Arial Black"/>
                <a:cs typeface="Arial Black"/>
              </a:rPr>
              <a:t>INDUSTRALIZATION</a:t>
            </a:r>
          </a:p>
        </p:txBody>
      </p:sp>
    </p:spTree>
    <p:extLst>
      <p:ext uri="{BB962C8B-B14F-4D97-AF65-F5344CB8AC3E}">
        <p14:creationId xmlns:p14="http://schemas.microsoft.com/office/powerpoint/2010/main" val="910897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96971">
                                            <p:txEl>
                                              <p:pRg st="0" end="0"/>
                                            </p:txEl>
                                          </p:spTgt>
                                        </p:tgtEl>
                                        <p:attrNameLst>
                                          <p:attrName>style.visibility</p:attrName>
                                        </p:attrNameLst>
                                      </p:cBhvr>
                                      <p:to>
                                        <p:strVal val="visible"/>
                                      </p:to>
                                    </p:set>
                                    <p:anim calcmode="lin" valueType="num">
                                      <p:cBhvr additive="base">
                                        <p:cTn id="7" dur="500" fill="hold"/>
                                        <p:tgtEl>
                                          <p:spTgt spid="29697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9697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296971">
                                            <p:txEl>
                                              <p:pRg st="2" end="2"/>
                                            </p:txEl>
                                          </p:spTgt>
                                        </p:tgtEl>
                                        <p:attrNameLst>
                                          <p:attrName>style.visibility</p:attrName>
                                        </p:attrNameLst>
                                      </p:cBhvr>
                                      <p:to>
                                        <p:strVal val="visible"/>
                                      </p:to>
                                    </p:set>
                                    <p:anim calcmode="lin" valueType="num">
                                      <p:cBhvr additive="base">
                                        <p:cTn id="13" dur="500" fill="hold"/>
                                        <p:tgtEl>
                                          <p:spTgt spid="296971">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9697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296971">
                                            <p:txEl>
                                              <p:pRg st="4" end="4"/>
                                            </p:txEl>
                                          </p:spTgt>
                                        </p:tgtEl>
                                        <p:attrNameLst>
                                          <p:attrName>style.visibility</p:attrName>
                                        </p:attrNameLst>
                                      </p:cBhvr>
                                      <p:to>
                                        <p:strVal val="visible"/>
                                      </p:to>
                                    </p:set>
                                    <p:anim calcmode="lin" valueType="num">
                                      <p:cBhvr additive="base">
                                        <p:cTn id="19" dur="500" fill="hold"/>
                                        <p:tgtEl>
                                          <p:spTgt spid="296971">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96971">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296971">
                                            <p:txEl>
                                              <p:pRg st="6" end="6"/>
                                            </p:txEl>
                                          </p:spTgt>
                                        </p:tgtEl>
                                        <p:attrNameLst>
                                          <p:attrName>style.visibility</p:attrName>
                                        </p:attrNameLst>
                                      </p:cBhvr>
                                      <p:to>
                                        <p:strVal val="visible"/>
                                      </p:to>
                                    </p:set>
                                    <p:anim calcmode="lin" valueType="num">
                                      <p:cBhvr additive="base">
                                        <p:cTn id="25" dur="500" fill="hold"/>
                                        <p:tgtEl>
                                          <p:spTgt spid="296971">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96971">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296971">
                                            <p:txEl>
                                              <p:pRg st="8" end="8"/>
                                            </p:txEl>
                                          </p:spTgt>
                                        </p:tgtEl>
                                        <p:attrNameLst>
                                          <p:attrName>style.visibility</p:attrName>
                                        </p:attrNameLst>
                                      </p:cBhvr>
                                      <p:to>
                                        <p:strVal val="visible"/>
                                      </p:to>
                                    </p:set>
                                    <p:anim calcmode="lin" valueType="num">
                                      <p:cBhvr additive="base">
                                        <p:cTn id="31" dur="500" fill="hold"/>
                                        <p:tgtEl>
                                          <p:spTgt spid="296971">
                                            <p:txEl>
                                              <p:pRg st="8" end="8"/>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96971">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296971">
                                            <p:txEl>
                                              <p:pRg st="10" end="10"/>
                                            </p:txEl>
                                          </p:spTgt>
                                        </p:tgtEl>
                                        <p:attrNameLst>
                                          <p:attrName>style.visibility</p:attrName>
                                        </p:attrNameLst>
                                      </p:cBhvr>
                                      <p:to>
                                        <p:strVal val="visible"/>
                                      </p:to>
                                    </p:set>
                                    <p:anim calcmode="lin" valueType="num">
                                      <p:cBhvr additive="base">
                                        <p:cTn id="37" dur="500" fill="hold"/>
                                        <p:tgtEl>
                                          <p:spTgt spid="296971">
                                            <p:txEl>
                                              <p:pRg st="10" end="1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96971">
                                            <p:txEl>
                                              <p:pRg st="10" end="10"/>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3" fill="hold" grpId="0" nodeType="clickEffect">
                                  <p:stCondLst>
                                    <p:cond delay="0"/>
                                  </p:stCondLst>
                                  <p:childTnLst>
                                    <p:set>
                                      <p:cBhvr>
                                        <p:cTn id="42" dur="1" fill="hold">
                                          <p:stCondLst>
                                            <p:cond delay="0"/>
                                          </p:stCondLst>
                                        </p:cTn>
                                        <p:tgtEl>
                                          <p:spTgt spid="296971">
                                            <p:txEl>
                                              <p:pRg st="12" end="12"/>
                                            </p:txEl>
                                          </p:spTgt>
                                        </p:tgtEl>
                                        <p:attrNameLst>
                                          <p:attrName>style.visibility</p:attrName>
                                        </p:attrNameLst>
                                      </p:cBhvr>
                                      <p:to>
                                        <p:strVal val="visible"/>
                                      </p:to>
                                    </p:set>
                                    <p:anim calcmode="lin" valueType="num">
                                      <p:cBhvr additive="base">
                                        <p:cTn id="43" dur="500" fill="hold"/>
                                        <p:tgtEl>
                                          <p:spTgt spid="296971">
                                            <p:txEl>
                                              <p:pRg st="12" end="12"/>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96971">
                                            <p:txEl>
                                              <p:pRg st="12" end="1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1447800" y="365125"/>
            <a:ext cx="7543800" cy="823913"/>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800" b="1" dirty="0">
                <a:solidFill>
                  <a:srgbClr val="E00000"/>
                </a:solidFill>
                <a:latin typeface="Britannic Bold" pitchFamily="34" charset="0"/>
                <a:ea typeface="Gulim" pitchFamily="34" charset="-127"/>
                <a:cs typeface="+mn-cs"/>
              </a:rPr>
              <a:t>Labor Union Membership</a:t>
            </a:r>
          </a:p>
        </p:txBody>
      </p:sp>
      <p:pic>
        <p:nvPicPr>
          <p:cNvPr id="44035" name="Picture 3" descr="chart-LaborUnionMembership-1897-1920"/>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b="7736"/>
          <a:stretch>
            <a:fillRect/>
          </a:stretch>
        </p:blipFill>
        <p:spPr bwMode="auto">
          <a:xfrm>
            <a:off x="2933700" y="1524000"/>
            <a:ext cx="4762500" cy="46577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Text Box 5"/>
          <p:cNvSpPr txBox="1">
            <a:spLocks noChangeArrowheads="1"/>
          </p:cNvSpPr>
          <p:nvPr/>
        </p:nvSpPr>
        <p:spPr bwMode="auto">
          <a:xfrm>
            <a:off x="1447800" y="152400"/>
            <a:ext cx="7543800" cy="1311275"/>
          </a:xfrm>
          <a:prstGeom prst="rect">
            <a:avLst/>
          </a:prstGeom>
          <a:noFill/>
          <a:ln w="9525">
            <a:noFill/>
            <a:miter lim="800000"/>
            <a:headEnd/>
            <a:tailEnd/>
          </a:ln>
          <a:effectLst>
            <a:outerShdw dist="17961" dir="2700000" algn="ctr" rotWithShape="0">
              <a:srgbClr val="333333"/>
            </a:outerShdw>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ja-JP" altLang="en-US" sz="4800" b="1">
                <a:solidFill>
                  <a:srgbClr val="E00000"/>
                </a:solidFill>
                <a:latin typeface="Britannic Bold" charset="0"/>
              </a:rPr>
              <a:t>“</a:t>
            </a:r>
            <a:r>
              <a:rPr lang="en-US" sz="4800" b="1" dirty="0">
                <a:solidFill>
                  <a:srgbClr val="E00000"/>
                </a:solidFill>
                <a:latin typeface="Britannic Bold" charset="0"/>
              </a:rPr>
              <a:t>Solidarity Forever!</a:t>
            </a:r>
            <a:r>
              <a:rPr lang="ja-JP" altLang="en-US" sz="4800" b="1">
                <a:solidFill>
                  <a:srgbClr val="E00000"/>
                </a:solidFill>
                <a:latin typeface="Britannic Bold" charset="0"/>
              </a:rPr>
              <a:t>”</a:t>
            </a:r>
            <a:r>
              <a:rPr lang="en-US" sz="4800" b="1" dirty="0">
                <a:solidFill>
                  <a:srgbClr val="E00000"/>
                </a:solidFill>
                <a:latin typeface="Britannic Bold" charset="0"/>
              </a:rPr>
              <a:t/>
            </a:r>
            <a:br>
              <a:rPr lang="en-US" sz="4800" b="1" dirty="0">
                <a:solidFill>
                  <a:srgbClr val="E00000"/>
                </a:solidFill>
                <a:latin typeface="Britannic Bold" charset="0"/>
              </a:rPr>
            </a:br>
            <a:r>
              <a:rPr lang="en-US" sz="3200" b="1" dirty="0">
                <a:solidFill>
                  <a:srgbClr val="E00000"/>
                </a:solidFill>
                <a:latin typeface="Britannic Bold" charset="0"/>
              </a:rPr>
              <a:t>by Ralph Chapin (1915)</a:t>
            </a:r>
            <a:endParaRPr lang="en-US" sz="6000" b="1" dirty="0">
              <a:solidFill>
                <a:srgbClr val="E00000"/>
              </a:solidFill>
              <a:latin typeface="Britannic Bold" charset="0"/>
            </a:endParaRPr>
          </a:p>
        </p:txBody>
      </p:sp>
      <p:sp>
        <p:nvSpPr>
          <p:cNvPr id="92166" name="Rectangle 6"/>
          <p:cNvSpPr>
            <a:spLocks noChangeArrowheads="1"/>
          </p:cNvSpPr>
          <p:nvPr/>
        </p:nvSpPr>
        <p:spPr bwMode="auto">
          <a:xfrm>
            <a:off x="1600200" y="1524000"/>
            <a:ext cx="5854700" cy="2647950"/>
          </a:xfrm>
          <a:prstGeom prst="rect">
            <a:avLst/>
          </a:prstGeom>
          <a:noFill/>
          <a:ln w="9525">
            <a:noFill/>
            <a:miter lim="800000"/>
            <a:headEnd/>
            <a:tailEnd/>
          </a:ln>
          <a:effectLst/>
        </p:spPr>
        <p:txBody>
          <a:bodyPr wrap="none" anchor="ctr">
            <a:spAutoFit/>
          </a:bodyPr>
          <a:lstStyle/>
          <a:p>
            <a:r>
              <a:rPr lang="en-US" altLang="ko-KR" dirty="0">
                <a:effectLst>
                  <a:outerShdw blurRad="38100" dist="38100" dir="2700000" algn="tl">
                    <a:srgbClr val="DDDDDD"/>
                  </a:outerShdw>
                </a:effectLst>
                <a:latin typeface="Comic Sans MS" charset="0"/>
              </a:rPr>
              <a:t>When the union's inspiration </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     through the workers‘ blood shall run,</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There can be no power greater </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     anywhere beneath the sun;</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Yet what force on earth is weaker </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     than the feeble strength of one,</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But the union makes us strong! </a:t>
            </a:r>
            <a:endParaRPr lang="en-US" altLang="ko-KR" u="sng" dirty="0">
              <a:effectLst>
                <a:outerShdw blurRad="38100" dist="38100" dir="2700000" algn="tl">
                  <a:srgbClr val="DDDDDD"/>
                </a:outerShdw>
              </a:effectLst>
              <a:latin typeface="Comic Sans MS" charset="0"/>
            </a:endParaRPr>
          </a:p>
        </p:txBody>
      </p:sp>
      <p:sp>
        <p:nvSpPr>
          <p:cNvPr id="92167" name="Rectangle 7"/>
          <p:cNvSpPr>
            <a:spLocks noChangeArrowheads="1"/>
          </p:cNvSpPr>
          <p:nvPr/>
        </p:nvSpPr>
        <p:spPr bwMode="auto">
          <a:xfrm>
            <a:off x="2192338" y="4343400"/>
            <a:ext cx="2987675" cy="2282825"/>
          </a:xfrm>
          <a:prstGeom prst="rect">
            <a:avLst/>
          </a:prstGeom>
          <a:noFill/>
          <a:ln w="9525">
            <a:noFill/>
            <a:miter lim="800000"/>
            <a:headEnd/>
            <a:tailEnd/>
          </a:ln>
          <a:effectLst/>
        </p:spPr>
        <p:txBody>
          <a:bodyPr wrap="none">
            <a:spAutoFit/>
          </a:bodyPr>
          <a:lstStyle/>
          <a:p>
            <a:r>
              <a:rPr lang="en-US" altLang="ko-KR" b="1" u="sng" dirty="0">
                <a:solidFill>
                  <a:srgbClr val="3333CC"/>
                </a:solidFill>
                <a:effectLst>
                  <a:outerShdw blurRad="38100" dist="38100" dir="2700000" algn="tl">
                    <a:srgbClr val="DDDDDD"/>
                  </a:outerShdw>
                </a:effectLst>
                <a:latin typeface="Comic Sans MS" charset="0"/>
              </a:rPr>
              <a:t>CHORUS:</a:t>
            </a:r>
            <a:r>
              <a:rPr lang="en-US" altLang="ko-KR" b="1" dirty="0">
                <a:solidFill>
                  <a:srgbClr val="3333CC"/>
                </a:solidFill>
                <a:effectLst>
                  <a:outerShdw blurRad="38100" dist="38100" dir="2700000" algn="tl">
                    <a:srgbClr val="DDDDDD"/>
                  </a:outerShdw>
                </a:effectLst>
                <a:latin typeface="Comic Sans MS" charset="0"/>
              </a:rPr>
              <a:t/>
            </a:r>
            <a:br>
              <a:rPr lang="en-US" altLang="ko-KR" b="1" dirty="0">
                <a:solidFill>
                  <a:srgbClr val="3333CC"/>
                </a:solidFill>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Solidarity forever,</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Solidarity forever,</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Solidarity forever,</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For the union </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    makes us strong! </a:t>
            </a:r>
          </a:p>
        </p:txBody>
      </p:sp>
      <p:pic>
        <p:nvPicPr>
          <p:cNvPr id="92168" name="Picture 8" descr="strikers-1"/>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5715000" y="4297363"/>
            <a:ext cx="3048000" cy="2332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sndAc>
      <p:stSnd>
        <p:snd r:embed="rId2" name="Solidarity Forever.wav"/>
      </p:stSnd>
    </p:sndAc>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iterate type="lt">
                                    <p:tmPct val="12000"/>
                                  </p:iterate>
                                  <p:childTnLst>
                                    <p:set>
                                      <p:cBhvr>
                                        <p:cTn id="6" dur="1" fill="hold">
                                          <p:stCondLst>
                                            <p:cond delay="0"/>
                                          </p:stCondLst>
                                        </p:cTn>
                                        <p:tgtEl>
                                          <p:spTgt spid="92166"/>
                                        </p:tgtEl>
                                        <p:attrNameLst>
                                          <p:attrName>style.visibility</p:attrName>
                                        </p:attrNameLst>
                                      </p:cBhvr>
                                      <p:to>
                                        <p:strVal val="visible"/>
                                      </p:to>
                                    </p:set>
                                    <p:animEffect transition="in" filter="wipe(up)">
                                      <p:cBhvr>
                                        <p:cTn id="7" dur="500"/>
                                        <p:tgtEl>
                                          <p:spTgt spid="92166"/>
                                        </p:tgtEl>
                                      </p:cBhvr>
                                    </p:animEffect>
                                  </p:childTnLst>
                                </p:cTn>
                              </p:par>
                            </p:childTnLst>
                          </p:cTn>
                        </p:par>
                        <p:par>
                          <p:cTn id="8" fill="hold" nodeType="afterGroup">
                            <p:stCondLst>
                              <p:cond delay="11720"/>
                            </p:stCondLst>
                            <p:childTnLst>
                              <p:par>
                                <p:cTn id="9" presetID="22" presetClass="entr" presetSubtype="1" fill="hold" grpId="0" nodeType="afterEffect">
                                  <p:stCondLst>
                                    <p:cond delay="3000"/>
                                  </p:stCondLst>
                                  <p:iterate type="lt">
                                    <p:tmPct val="19000"/>
                                  </p:iterate>
                                  <p:childTnLst>
                                    <p:set>
                                      <p:cBhvr>
                                        <p:cTn id="10" dur="1" fill="hold">
                                          <p:stCondLst>
                                            <p:cond delay="0"/>
                                          </p:stCondLst>
                                        </p:cTn>
                                        <p:tgtEl>
                                          <p:spTgt spid="92167"/>
                                        </p:tgtEl>
                                        <p:attrNameLst>
                                          <p:attrName>style.visibility</p:attrName>
                                        </p:attrNameLst>
                                      </p:cBhvr>
                                      <p:to>
                                        <p:strVal val="visible"/>
                                      </p:to>
                                    </p:set>
                                    <p:animEffect transition="in" filter="wipe(up)">
                                      <p:cBhvr>
                                        <p:cTn id="11" dur="1000"/>
                                        <p:tgtEl>
                                          <p:spTgt spid="92167"/>
                                        </p:tgtEl>
                                      </p:cBhvr>
                                    </p:animEffect>
                                  </p:childTnLst>
                                </p:cTn>
                              </p:par>
                              <p:par>
                                <p:cTn id="12" presetID="10" presetClass="entr" presetSubtype="0" fill="hold" nodeType="withEffect">
                                  <p:stCondLst>
                                    <p:cond delay="4000"/>
                                  </p:stCondLst>
                                  <p:childTnLst>
                                    <p:set>
                                      <p:cBhvr>
                                        <p:cTn id="13" dur="1" fill="hold">
                                          <p:stCondLst>
                                            <p:cond delay="0"/>
                                          </p:stCondLst>
                                        </p:cTn>
                                        <p:tgtEl>
                                          <p:spTgt spid="92168"/>
                                        </p:tgtEl>
                                        <p:attrNameLst>
                                          <p:attrName>style.visibility</p:attrName>
                                        </p:attrNameLst>
                                      </p:cBhvr>
                                      <p:to>
                                        <p:strVal val="visible"/>
                                      </p:to>
                                    </p:set>
                                    <p:animEffect transition="in" filter="fade">
                                      <p:cBhvr>
                                        <p:cTn id="14" dur="5000"/>
                                        <p:tgtEl>
                                          <p:spTgt spid="92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6" grpId="0"/>
      <p:bldP spid="9216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1981200" y="533400"/>
            <a:ext cx="6629400" cy="2286000"/>
          </a:xfrm>
          <a:prstGeom prst="rect">
            <a:avLst/>
          </a:prstGeom>
          <a:noFill/>
          <a:ln w="9525">
            <a:noFill/>
            <a:miter lim="800000"/>
            <a:headEnd/>
            <a:tailEnd/>
          </a:ln>
          <a:effectLst>
            <a:outerShdw dist="17961" dir="2700000" algn="ctr" rotWithShape="0">
              <a:schemeClr val="tx1"/>
            </a:outerShdw>
          </a:effectLst>
        </p:spPr>
        <p:txBody>
          <a:bodyPr>
            <a:spAutoFit/>
          </a:bodyPr>
          <a:lstStyle/>
          <a:p>
            <a:pPr algn="ctr">
              <a:spcBef>
                <a:spcPct val="50000"/>
              </a:spcBef>
              <a:defRPr/>
            </a:pPr>
            <a:r>
              <a:rPr lang="en-US" sz="7200" b="1" dirty="0">
                <a:solidFill>
                  <a:srgbClr val="E00000"/>
                </a:solidFill>
                <a:effectLst>
                  <a:outerShdw blurRad="38100" dist="38100" dir="2700000" algn="tl">
                    <a:srgbClr val="C0C0C0"/>
                  </a:outerShdw>
                </a:effectLst>
                <a:latin typeface="Britannic Bold" pitchFamily="34" charset="0"/>
                <a:ea typeface="Gulim" pitchFamily="34" charset="-127"/>
                <a:cs typeface="+mn-cs"/>
              </a:rPr>
              <a:t>Come On and </a:t>
            </a:r>
            <a:br>
              <a:rPr lang="en-US" sz="7200" b="1" dirty="0">
                <a:solidFill>
                  <a:srgbClr val="E00000"/>
                </a:solidFill>
                <a:effectLst>
                  <a:outerShdw blurRad="38100" dist="38100" dir="2700000" algn="tl">
                    <a:srgbClr val="C0C0C0"/>
                  </a:outerShdw>
                </a:effectLst>
                <a:latin typeface="Britannic Bold" pitchFamily="34" charset="0"/>
                <a:ea typeface="Gulim" pitchFamily="34" charset="-127"/>
                <a:cs typeface="+mn-cs"/>
              </a:rPr>
            </a:br>
            <a:r>
              <a:rPr lang="en-US" sz="7200" b="1" dirty="0">
                <a:solidFill>
                  <a:srgbClr val="E00000"/>
                </a:solidFill>
                <a:effectLst>
                  <a:outerShdw blurRad="38100" dist="38100" dir="2700000" algn="tl">
                    <a:srgbClr val="C0C0C0"/>
                  </a:outerShdw>
                </a:effectLst>
                <a:latin typeface="Britannic Bold" pitchFamily="34" charset="0"/>
                <a:ea typeface="Gulim" pitchFamily="34" charset="-127"/>
                <a:cs typeface="+mn-cs"/>
              </a:rPr>
              <a:t>Sing Along!!</a:t>
            </a:r>
            <a:endParaRPr lang="en-US" sz="8800" b="1" dirty="0">
              <a:solidFill>
                <a:srgbClr val="E00000"/>
              </a:solidFill>
              <a:effectLst>
                <a:outerShdw blurRad="38100" dist="38100" dir="2700000" algn="tl">
                  <a:srgbClr val="C0C0C0"/>
                </a:outerShdw>
              </a:effectLst>
              <a:latin typeface="Britannic Bold" pitchFamily="34" charset="0"/>
              <a:ea typeface="Gulim" pitchFamily="34" charset="-127"/>
              <a:cs typeface="+mn-cs"/>
            </a:endParaRPr>
          </a:p>
        </p:txBody>
      </p:sp>
      <p:pic>
        <p:nvPicPr>
          <p:cNvPr id="46083" name="Picture 6" descr="strikers-2"/>
          <p:cNvPicPr>
            <a:picLocks noChangeAspect="1" noChangeArrowheads="1"/>
          </p:cNvPicPr>
          <p:nvPr/>
        </p:nvPicPr>
        <p:blipFill>
          <a:blip r:embed="rId2">
            <a:lum contrast="6000"/>
            <a:extLst>
              <a:ext uri="{28A0092B-C50C-407E-A947-70E740481C1C}">
                <a14:useLocalDpi xmlns:a14="http://schemas.microsoft.com/office/drawing/2010/main" val="0"/>
              </a:ext>
            </a:extLst>
          </a:blip>
          <a:srcRect l="2576" t="2000" r="9871"/>
          <a:stretch>
            <a:fillRect/>
          </a:stretch>
        </p:blipFill>
        <p:spPr bwMode="auto">
          <a:xfrm>
            <a:off x="2895600" y="3352800"/>
            <a:ext cx="2062163"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4" name="Picture 7" descr="button-1919-I Am for 8 Hours-Textile Worker"/>
          <p:cNvPicPr>
            <a:picLocks noChangeAspect="1" noChangeArrowheads="1"/>
          </p:cNvPicPr>
          <p:nvPr/>
        </p:nvPicPr>
        <p:blipFill>
          <a:blip r:embed="rId3">
            <a:extLst>
              <a:ext uri="{28A0092B-C50C-407E-A947-70E740481C1C}">
                <a14:useLocalDpi xmlns:a14="http://schemas.microsoft.com/office/drawing/2010/main" val="0"/>
              </a:ext>
            </a:extLst>
          </a:blip>
          <a:srcRect l="10413" t="5667" r="11496" b="9328"/>
          <a:stretch>
            <a:fillRect/>
          </a:stretch>
        </p:blipFill>
        <p:spPr bwMode="auto">
          <a:xfrm>
            <a:off x="5562600" y="3962400"/>
            <a:ext cx="1828800" cy="1828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1447800" y="228600"/>
            <a:ext cx="7543800" cy="823913"/>
          </a:xfrm>
          <a:prstGeom prst="rect">
            <a:avLst/>
          </a:prstGeom>
          <a:noFill/>
          <a:ln w="9525">
            <a:noFill/>
            <a:miter lim="800000"/>
            <a:headEnd/>
            <a:tailEnd/>
          </a:ln>
          <a:effectLst>
            <a:outerShdw dist="17961" dir="2700000" algn="ctr" rotWithShape="0">
              <a:srgbClr val="333333"/>
            </a:outerShdw>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ja-JP" altLang="en-US" sz="4800" b="1">
                <a:solidFill>
                  <a:srgbClr val="E00000"/>
                </a:solidFill>
                <a:latin typeface="Britannic Bold" charset="0"/>
              </a:rPr>
              <a:t>“</a:t>
            </a:r>
            <a:r>
              <a:rPr lang="en-US" sz="4800" b="1" dirty="0">
                <a:solidFill>
                  <a:srgbClr val="E00000"/>
                </a:solidFill>
                <a:latin typeface="Britannic Bold" charset="0"/>
              </a:rPr>
              <a:t>Solidarity Forever!</a:t>
            </a:r>
            <a:r>
              <a:rPr lang="ja-JP" altLang="en-US" sz="4800" b="1">
                <a:solidFill>
                  <a:srgbClr val="E00000"/>
                </a:solidFill>
                <a:latin typeface="Britannic Bold" charset="0"/>
              </a:rPr>
              <a:t>”</a:t>
            </a:r>
            <a:endParaRPr lang="en-US" sz="6000" b="1" dirty="0">
              <a:solidFill>
                <a:srgbClr val="E00000"/>
              </a:solidFill>
              <a:latin typeface="Britannic Bold" charset="0"/>
            </a:endParaRPr>
          </a:p>
        </p:txBody>
      </p:sp>
      <p:sp>
        <p:nvSpPr>
          <p:cNvPr id="47107" name="Rectangle 3"/>
          <p:cNvSpPr>
            <a:spLocks noChangeArrowheads="1"/>
          </p:cNvSpPr>
          <p:nvPr/>
        </p:nvSpPr>
        <p:spPr bwMode="auto">
          <a:xfrm>
            <a:off x="1752600" y="1219200"/>
            <a:ext cx="55435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ko-KR" dirty="0">
                <a:latin typeface="Comic Sans MS" charset="0"/>
              </a:rPr>
              <a:t>Is there aught we hold in common </a:t>
            </a:r>
            <a:br>
              <a:rPr lang="en-US" altLang="ko-KR" dirty="0">
                <a:latin typeface="Comic Sans MS" charset="0"/>
              </a:rPr>
            </a:br>
            <a:r>
              <a:rPr lang="en-US" altLang="ko-KR" dirty="0">
                <a:latin typeface="Comic Sans MS" charset="0"/>
              </a:rPr>
              <a:t>     with the greedy parasite,</a:t>
            </a:r>
            <a:br>
              <a:rPr lang="en-US" altLang="ko-KR" dirty="0">
                <a:latin typeface="Comic Sans MS" charset="0"/>
              </a:rPr>
            </a:br>
            <a:r>
              <a:rPr lang="en-US" altLang="ko-KR" dirty="0">
                <a:latin typeface="Comic Sans MS" charset="0"/>
              </a:rPr>
              <a:t>Who would lash us into serfdom </a:t>
            </a:r>
            <a:br>
              <a:rPr lang="en-US" altLang="ko-KR" dirty="0">
                <a:latin typeface="Comic Sans MS" charset="0"/>
              </a:rPr>
            </a:br>
            <a:r>
              <a:rPr lang="en-US" altLang="ko-KR" dirty="0">
                <a:latin typeface="Comic Sans MS" charset="0"/>
              </a:rPr>
              <a:t>     and would crush us with his might?</a:t>
            </a:r>
            <a:br>
              <a:rPr lang="en-US" altLang="ko-KR" dirty="0">
                <a:latin typeface="Comic Sans MS" charset="0"/>
              </a:rPr>
            </a:br>
            <a:r>
              <a:rPr lang="en-US" altLang="ko-KR" dirty="0">
                <a:latin typeface="Comic Sans MS" charset="0"/>
              </a:rPr>
              <a:t>Is there anything left to us </a:t>
            </a:r>
            <a:br>
              <a:rPr lang="en-US" altLang="ko-KR" dirty="0">
                <a:latin typeface="Comic Sans MS" charset="0"/>
              </a:rPr>
            </a:br>
            <a:r>
              <a:rPr lang="en-US" altLang="ko-KR" dirty="0">
                <a:latin typeface="Comic Sans MS" charset="0"/>
              </a:rPr>
              <a:t>     but to organize and fight?</a:t>
            </a:r>
            <a:br>
              <a:rPr lang="en-US" altLang="ko-KR" dirty="0">
                <a:latin typeface="Comic Sans MS" charset="0"/>
              </a:rPr>
            </a:br>
            <a:r>
              <a:rPr lang="en-US" altLang="ko-KR" dirty="0">
                <a:latin typeface="Comic Sans MS" charset="0"/>
              </a:rPr>
              <a:t>For the union makes us strong! </a:t>
            </a:r>
          </a:p>
        </p:txBody>
      </p:sp>
      <p:sp>
        <p:nvSpPr>
          <p:cNvPr id="93188" name="Rectangle 4"/>
          <p:cNvSpPr>
            <a:spLocks noChangeArrowheads="1"/>
          </p:cNvSpPr>
          <p:nvPr/>
        </p:nvSpPr>
        <p:spPr bwMode="auto">
          <a:xfrm>
            <a:off x="2136775" y="4191000"/>
            <a:ext cx="3078163" cy="2282825"/>
          </a:xfrm>
          <a:prstGeom prst="rect">
            <a:avLst/>
          </a:prstGeom>
          <a:noFill/>
          <a:ln w="9525">
            <a:noFill/>
            <a:miter lim="800000"/>
            <a:headEnd/>
            <a:tailEnd/>
          </a:ln>
          <a:effectLst/>
        </p:spPr>
        <p:txBody>
          <a:bodyPr wrap="none">
            <a:spAutoFit/>
          </a:bodyPr>
          <a:lstStyle/>
          <a:p>
            <a:r>
              <a:rPr lang="en-US" altLang="ko-KR" b="1" u="sng" dirty="0">
                <a:solidFill>
                  <a:srgbClr val="3333CC"/>
                </a:solidFill>
                <a:effectLst>
                  <a:outerShdw blurRad="38100" dist="38100" dir="2700000" algn="tl">
                    <a:srgbClr val="DDDDDD"/>
                  </a:outerShdw>
                </a:effectLst>
                <a:latin typeface="Comic Sans MS" charset="0"/>
              </a:rPr>
              <a:t>CHORUS:</a:t>
            </a:r>
            <a:r>
              <a:rPr lang="en-US" altLang="ko-KR" b="1" dirty="0">
                <a:solidFill>
                  <a:srgbClr val="3333CC"/>
                </a:solidFill>
                <a:effectLst>
                  <a:outerShdw blurRad="38100" dist="38100" dir="2700000" algn="tl">
                    <a:srgbClr val="DDDDDD"/>
                  </a:outerShdw>
                </a:effectLst>
                <a:latin typeface="Comic Sans MS" charset="0"/>
              </a:rPr>
              <a:t/>
            </a:r>
            <a:br>
              <a:rPr lang="en-US" altLang="ko-KR" b="1" dirty="0">
                <a:solidFill>
                  <a:srgbClr val="3333CC"/>
                </a:solidFill>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Solidarity forever,</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Solidarity forever,</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Solidarity forever,</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For the union </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     makes us strong! </a:t>
            </a:r>
          </a:p>
        </p:txBody>
      </p:sp>
      <p:pic>
        <p:nvPicPr>
          <p:cNvPr id="47109" name="Picture 5" descr="strikers-4"/>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5715000" y="4038600"/>
            <a:ext cx="3048000" cy="2519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1447800" y="152400"/>
            <a:ext cx="7543800" cy="823913"/>
          </a:xfrm>
          <a:prstGeom prst="rect">
            <a:avLst/>
          </a:prstGeom>
          <a:noFill/>
          <a:ln w="9525">
            <a:noFill/>
            <a:miter lim="800000"/>
            <a:headEnd/>
            <a:tailEnd/>
          </a:ln>
          <a:effectLst>
            <a:outerShdw dist="17961" dir="2700000" algn="ctr" rotWithShape="0">
              <a:srgbClr val="333333"/>
            </a:outerShdw>
          </a:effectLst>
        </p:spPr>
        <p:txBody>
          <a:bodyPr>
            <a:spAutoFit/>
          </a:bodyPr>
          <a:lstStyle>
            <a:lvl1pPr eaLnBrk="0" hangingPunct="0">
              <a:defRPr sz="2400">
                <a:solidFill>
                  <a:schemeClr val="tx1"/>
                </a:solidFill>
                <a:latin typeface="Arial" charset="0"/>
                <a:ea typeface="Gulim" charset="0"/>
                <a:cs typeface="Gulim" charset="0"/>
              </a:defRPr>
            </a:lvl1pPr>
            <a:lvl2pPr marL="742950" indent="-285750" eaLnBrk="0" hangingPunct="0">
              <a:defRPr sz="2400">
                <a:solidFill>
                  <a:schemeClr val="tx1"/>
                </a:solidFill>
                <a:latin typeface="Arial" charset="0"/>
                <a:ea typeface="Gulim" charset="0"/>
                <a:cs typeface="Gulim" charset="0"/>
              </a:defRPr>
            </a:lvl2pPr>
            <a:lvl3pPr marL="1143000" indent="-228600" eaLnBrk="0" hangingPunct="0">
              <a:defRPr sz="2400">
                <a:solidFill>
                  <a:schemeClr val="tx1"/>
                </a:solidFill>
                <a:latin typeface="Arial" charset="0"/>
                <a:ea typeface="Gulim" charset="0"/>
                <a:cs typeface="Gulim" charset="0"/>
              </a:defRPr>
            </a:lvl3pPr>
            <a:lvl4pPr marL="1600200" indent="-228600" eaLnBrk="0" hangingPunct="0">
              <a:defRPr sz="2400">
                <a:solidFill>
                  <a:schemeClr val="tx1"/>
                </a:solidFill>
                <a:latin typeface="Arial" charset="0"/>
                <a:ea typeface="Gulim" charset="0"/>
                <a:cs typeface="Gulim" charset="0"/>
              </a:defRPr>
            </a:lvl4pPr>
            <a:lvl5pPr marL="2057400" indent="-228600" eaLnBrk="0" hangingPunct="0">
              <a:defRPr sz="2400">
                <a:solidFill>
                  <a:schemeClr val="tx1"/>
                </a:solidFill>
                <a:latin typeface="Arial" charset="0"/>
                <a:ea typeface="Gulim" charset="0"/>
                <a:cs typeface="Gulim" charset="0"/>
              </a:defRPr>
            </a:lvl5pPr>
            <a:lvl6pPr marL="2514600" indent="-228600" eaLnBrk="0" fontAlgn="base" hangingPunct="0">
              <a:spcBef>
                <a:spcPct val="0"/>
              </a:spcBef>
              <a:spcAft>
                <a:spcPct val="0"/>
              </a:spcAft>
              <a:defRPr sz="2400">
                <a:solidFill>
                  <a:schemeClr val="tx1"/>
                </a:solidFill>
                <a:latin typeface="Arial" charset="0"/>
                <a:ea typeface="Gulim" charset="0"/>
                <a:cs typeface="Gulim" charset="0"/>
              </a:defRPr>
            </a:lvl6pPr>
            <a:lvl7pPr marL="2971800" indent="-228600" eaLnBrk="0" fontAlgn="base" hangingPunct="0">
              <a:spcBef>
                <a:spcPct val="0"/>
              </a:spcBef>
              <a:spcAft>
                <a:spcPct val="0"/>
              </a:spcAft>
              <a:defRPr sz="2400">
                <a:solidFill>
                  <a:schemeClr val="tx1"/>
                </a:solidFill>
                <a:latin typeface="Arial" charset="0"/>
                <a:ea typeface="Gulim" charset="0"/>
                <a:cs typeface="Gulim" charset="0"/>
              </a:defRPr>
            </a:lvl7pPr>
            <a:lvl8pPr marL="3429000" indent="-228600" eaLnBrk="0" fontAlgn="base" hangingPunct="0">
              <a:spcBef>
                <a:spcPct val="0"/>
              </a:spcBef>
              <a:spcAft>
                <a:spcPct val="0"/>
              </a:spcAft>
              <a:defRPr sz="2400">
                <a:solidFill>
                  <a:schemeClr val="tx1"/>
                </a:solidFill>
                <a:latin typeface="Arial" charset="0"/>
                <a:ea typeface="Gulim" charset="0"/>
                <a:cs typeface="Gulim" charset="0"/>
              </a:defRPr>
            </a:lvl8pPr>
            <a:lvl9pPr marL="3886200" indent="-228600" eaLnBrk="0" fontAlgn="base" hangingPunct="0">
              <a:spcBef>
                <a:spcPct val="0"/>
              </a:spcBef>
              <a:spcAft>
                <a:spcPct val="0"/>
              </a:spcAft>
              <a:defRPr sz="2400">
                <a:solidFill>
                  <a:schemeClr val="tx1"/>
                </a:solidFill>
                <a:latin typeface="Arial" charset="0"/>
                <a:ea typeface="Gulim" charset="0"/>
                <a:cs typeface="Gulim" charset="0"/>
              </a:defRPr>
            </a:lvl9pPr>
          </a:lstStyle>
          <a:p>
            <a:pPr algn="ctr" eaLnBrk="1" hangingPunct="1">
              <a:spcBef>
                <a:spcPct val="50000"/>
              </a:spcBef>
            </a:pPr>
            <a:r>
              <a:rPr lang="ja-JP" altLang="en-US" sz="4800" b="1">
                <a:solidFill>
                  <a:srgbClr val="E00000"/>
                </a:solidFill>
                <a:latin typeface="Britannic Bold" charset="0"/>
              </a:rPr>
              <a:t>“</a:t>
            </a:r>
            <a:r>
              <a:rPr lang="en-US" sz="4800" b="1" dirty="0">
                <a:solidFill>
                  <a:srgbClr val="E00000"/>
                </a:solidFill>
                <a:latin typeface="Britannic Bold" charset="0"/>
              </a:rPr>
              <a:t>Solidarity Forever!</a:t>
            </a:r>
            <a:r>
              <a:rPr lang="ja-JP" altLang="en-US" sz="4800" b="1">
                <a:solidFill>
                  <a:srgbClr val="E00000"/>
                </a:solidFill>
                <a:latin typeface="Britannic Bold" charset="0"/>
              </a:rPr>
              <a:t>”</a:t>
            </a:r>
            <a:endParaRPr lang="en-US" sz="6000" b="1" dirty="0">
              <a:solidFill>
                <a:srgbClr val="E00000"/>
              </a:solidFill>
              <a:latin typeface="Britannic Bold" charset="0"/>
            </a:endParaRPr>
          </a:p>
        </p:txBody>
      </p:sp>
      <p:sp>
        <p:nvSpPr>
          <p:cNvPr id="100355" name="Rectangle 3"/>
          <p:cNvSpPr>
            <a:spLocks noChangeArrowheads="1"/>
          </p:cNvSpPr>
          <p:nvPr/>
        </p:nvSpPr>
        <p:spPr bwMode="auto">
          <a:xfrm>
            <a:off x="1752600" y="990600"/>
            <a:ext cx="5500688" cy="3013075"/>
          </a:xfrm>
          <a:prstGeom prst="rect">
            <a:avLst/>
          </a:prstGeom>
          <a:noFill/>
          <a:ln w="9525">
            <a:noFill/>
            <a:miter lim="800000"/>
            <a:headEnd/>
            <a:tailEnd/>
          </a:ln>
          <a:effectLst/>
        </p:spPr>
        <p:txBody>
          <a:bodyPr wrap="none" anchor="ctr">
            <a:spAutoFit/>
          </a:bodyPr>
          <a:lstStyle/>
          <a:p>
            <a:r>
              <a:rPr lang="en-US" altLang="ko-KR" dirty="0">
                <a:latin typeface="Comic Sans MS" charset="0"/>
              </a:rPr>
              <a:t>                  </a:t>
            </a:r>
            <a:r>
              <a:rPr lang="en-US" altLang="ko-KR" sz="1600" dirty="0">
                <a:latin typeface="Comic Sans MS" charset="0"/>
              </a:rPr>
              <a:t>*  *  *  *</a:t>
            </a:r>
            <a:br>
              <a:rPr lang="en-US" altLang="ko-KR" sz="1600" dirty="0">
                <a:latin typeface="Comic Sans MS" charset="0"/>
              </a:rPr>
            </a:br>
            <a:r>
              <a:rPr lang="en-US" altLang="ko-KR" dirty="0">
                <a:effectLst>
                  <a:outerShdw blurRad="38100" dist="38100" dir="2700000" algn="tl">
                    <a:srgbClr val="DDDDDD"/>
                  </a:outerShdw>
                </a:effectLst>
                <a:latin typeface="Comic Sans MS" charset="0"/>
              </a:rPr>
              <a:t>Through our sisters and our brothers</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     we can make our union strong,</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For respect and equal value, </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     we have done without too long.</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We no longer have to tolerate </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     injustices and wrongs,</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Yes, the union makes us strong!</a:t>
            </a:r>
          </a:p>
        </p:txBody>
      </p:sp>
      <p:sp>
        <p:nvSpPr>
          <p:cNvPr id="100356" name="Rectangle 4"/>
          <p:cNvSpPr>
            <a:spLocks noChangeArrowheads="1"/>
          </p:cNvSpPr>
          <p:nvPr/>
        </p:nvSpPr>
        <p:spPr bwMode="auto">
          <a:xfrm>
            <a:off x="2209800" y="4191000"/>
            <a:ext cx="3078163" cy="2282825"/>
          </a:xfrm>
          <a:prstGeom prst="rect">
            <a:avLst/>
          </a:prstGeom>
          <a:noFill/>
          <a:ln w="9525">
            <a:noFill/>
            <a:miter lim="800000"/>
            <a:headEnd/>
            <a:tailEnd/>
          </a:ln>
          <a:effectLst/>
        </p:spPr>
        <p:txBody>
          <a:bodyPr wrap="none">
            <a:spAutoFit/>
          </a:bodyPr>
          <a:lstStyle/>
          <a:p>
            <a:r>
              <a:rPr lang="en-US" altLang="ko-KR" b="1" u="sng" dirty="0">
                <a:solidFill>
                  <a:srgbClr val="3333CC"/>
                </a:solidFill>
                <a:effectLst>
                  <a:outerShdw blurRad="38100" dist="38100" dir="2700000" algn="tl">
                    <a:srgbClr val="DDDDDD"/>
                  </a:outerShdw>
                </a:effectLst>
                <a:latin typeface="Comic Sans MS" charset="0"/>
              </a:rPr>
              <a:t>CHORUS:</a:t>
            </a:r>
            <a:r>
              <a:rPr lang="en-US" altLang="ko-KR" dirty="0">
                <a:solidFill>
                  <a:srgbClr val="3333CC"/>
                </a:solidFill>
                <a:effectLst>
                  <a:outerShdw blurRad="38100" dist="38100" dir="2700000" algn="tl">
                    <a:srgbClr val="DDDDDD"/>
                  </a:outerShdw>
                </a:effectLst>
                <a:latin typeface="Comic Sans MS" charset="0"/>
              </a:rPr>
              <a:t/>
            </a:r>
            <a:br>
              <a:rPr lang="en-US" altLang="ko-KR" dirty="0">
                <a:solidFill>
                  <a:srgbClr val="3333CC"/>
                </a:solidFill>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Solidarity forever,</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Solidarity forever,</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Solidarity forever,</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For the union </a:t>
            </a:r>
            <a:br>
              <a:rPr lang="en-US" altLang="ko-KR" dirty="0">
                <a:effectLst>
                  <a:outerShdw blurRad="38100" dist="38100" dir="2700000" algn="tl">
                    <a:srgbClr val="DDDDDD"/>
                  </a:outerShdw>
                </a:effectLst>
                <a:latin typeface="Comic Sans MS" charset="0"/>
              </a:rPr>
            </a:br>
            <a:r>
              <a:rPr lang="en-US" altLang="ko-KR" dirty="0">
                <a:effectLst>
                  <a:outerShdw blurRad="38100" dist="38100" dir="2700000" algn="tl">
                    <a:srgbClr val="DDDDDD"/>
                  </a:outerShdw>
                </a:effectLst>
                <a:latin typeface="Comic Sans MS" charset="0"/>
              </a:rPr>
              <a:t>     makes us strong! </a:t>
            </a:r>
          </a:p>
        </p:txBody>
      </p:sp>
      <p:pic>
        <p:nvPicPr>
          <p:cNvPr id="48133" name="Picture 7" descr="strikers-3"/>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6096000" y="4187825"/>
            <a:ext cx="2667000" cy="22891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1447800" y="228600"/>
            <a:ext cx="7543800" cy="823913"/>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800" b="1" dirty="0">
                <a:solidFill>
                  <a:srgbClr val="E00000"/>
                </a:solidFill>
                <a:latin typeface="Britannic Bold" pitchFamily="34" charset="0"/>
                <a:ea typeface="Gulim" pitchFamily="34" charset="-127"/>
                <a:cs typeface="+mn-cs"/>
              </a:rPr>
              <a:t>Workers  Benefits Today</a:t>
            </a:r>
            <a:endParaRPr lang="en-US" sz="6000" b="1" dirty="0">
              <a:solidFill>
                <a:srgbClr val="E00000"/>
              </a:solidFill>
              <a:latin typeface="Britannic Bold" pitchFamily="34" charset="0"/>
              <a:ea typeface="Gulim" pitchFamily="34" charset="-127"/>
              <a:cs typeface="+mn-cs"/>
            </a:endParaRPr>
          </a:p>
        </p:txBody>
      </p:sp>
      <p:pic>
        <p:nvPicPr>
          <p:cNvPr id="49155" name="Picture 5" descr="chart-21c-workers benefits"/>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1676400" y="1143000"/>
            <a:ext cx="7048500" cy="528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1447800" y="152400"/>
            <a:ext cx="7543800" cy="1431925"/>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400" b="1" dirty="0">
                <a:solidFill>
                  <a:srgbClr val="E00000"/>
                </a:solidFill>
                <a:latin typeface="Britannic Bold" pitchFamily="34" charset="0"/>
                <a:ea typeface="Gulim" pitchFamily="34" charset="-127"/>
                <a:cs typeface="+mn-cs"/>
              </a:rPr>
              <a:t>The Rise &amp; Decline of Organized Labor</a:t>
            </a:r>
          </a:p>
        </p:txBody>
      </p:sp>
      <p:pic>
        <p:nvPicPr>
          <p:cNvPr id="50179" name="Picture 4" descr="chart - rise &amp; decline of organized labor - 1900-1999"/>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l="1410" t="2028" r="1390" b="1999"/>
          <a:stretch>
            <a:fillRect/>
          </a:stretch>
        </p:blipFill>
        <p:spPr bwMode="auto">
          <a:xfrm>
            <a:off x="1828800" y="1770063"/>
            <a:ext cx="6858000" cy="470693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1447800" y="304800"/>
            <a:ext cx="7543800" cy="762000"/>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400" b="1" dirty="0">
                <a:solidFill>
                  <a:srgbClr val="E00000"/>
                </a:solidFill>
                <a:latin typeface="Britannic Bold" pitchFamily="34" charset="0"/>
                <a:ea typeface="Gulim" pitchFamily="34" charset="-127"/>
                <a:cs typeface="+mn-cs"/>
              </a:rPr>
              <a:t>Right-to-Work States Today</a:t>
            </a:r>
          </a:p>
        </p:txBody>
      </p:sp>
      <p:pic>
        <p:nvPicPr>
          <p:cNvPr id="51203" name="Picture 5" descr="map-right to work states"/>
          <p:cNvPicPr>
            <a:picLocks noChangeAspect="1" noChangeArrowheads="1"/>
          </p:cNvPicPr>
          <p:nvPr/>
        </p:nvPicPr>
        <p:blipFill>
          <a:blip r:embed="rId2">
            <a:lum contrast="6000"/>
            <a:extLst>
              <a:ext uri="{28A0092B-C50C-407E-A947-70E740481C1C}">
                <a14:useLocalDpi xmlns:a14="http://schemas.microsoft.com/office/drawing/2010/main" val="0"/>
              </a:ext>
            </a:extLst>
          </a:blip>
          <a:srcRect t="11012"/>
          <a:stretch>
            <a:fillRect/>
          </a:stretch>
        </p:blipFill>
        <p:spPr bwMode="auto">
          <a:xfrm>
            <a:off x="1752600" y="1524000"/>
            <a:ext cx="7162800" cy="49260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1447800" y="152400"/>
            <a:ext cx="7543800" cy="793750"/>
          </a:xfrm>
          <a:prstGeom prst="rect">
            <a:avLst/>
          </a:prstGeom>
          <a:noFill/>
          <a:ln w="9525">
            <a:noFill/>
            <a:miter lim="800000"/>
            <a:headEnd/>
            <a:tailEnd/>
          </a:ln>
          <a:effectLst>
            <a:outerShdw dist="17961" dir="2700000" algn="ctr" rotWithShape="0">
              <a:srgbClr val="333333"/>
            </a:outerShdw>
          </a:effectLst>
        </p:spPr>
        <p:txBody>
          <a:bodyPr>
            <a:spAutoFit/>
          </a:bodyPr>
          <a:lstStyle/>
          <a:p>
            <a:pPr algn="ctr">
              <a:spcBef>
                <a:spcPct val="50000"/>
              </a:spcBef>
              <a:defRPr/>
            </a:pPr>
            <a:r>
              <a:rPr lang="en-US" sz="4600" b="1" dirty="0">
                <a:solidFill>
                  <a:srgbClr val="E00000"/>
                </a:solidFill>
                <a:latin typeface="Britannic Bold" pitchFamily="34" charset="0"/>
                <a:ea typeface="Gulim" pitchFamily="34" charset="-127"/>
                <a:cs typeface="+mn-cs"/>
              </a:rPr>
              <a:t>Unionism &amp; Globalization?</a:t>
            </a:r>
          </a:p>
        </p:txBody>
      </p:sp>
      <p:pic>
        <p:nvPicPr>
          <p:cNvPr id="52227" name="Picture 3" descr="working h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990600"/>
            <a:ext cx="4826000" cy="5538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WordArt 3"/>
          <p:cNvSpPr>
            <a:spLocks noChangeArrowheads="1" noChangeShapeType="1" noTextEdit="1"/>
          </p:cNvSpPr>
          <p:nvPr/>
        </p:nvSpPr>
        <p:spPr bwMode="auto">
          <a:xfrm>
            <a:off x="533400" y="76200"/>
            <a:ext cx="7848600" cy="457200"/>
          </a:xfrm>
          <a:prstGeom prst="rect">
            <a:avLst/>
          </a:prstGeom>
        </p:spPr>
        <p:txBody>
          <a:bodyPr wrap="none" fromWordArt="1">
            <a:prstTxWarp prst="textCanUp">
              <a:avLst>
                <a:gd name="adj" fmla="val 85713"/>
              </a:avLst>
            </a:prstTxWarp>
          </a:bodyPr>
          <a:lstStyle/>
          <a:p>
            <a:pPr algn="ctr"/>
            <a:r>
              <a:rPr lang="en-US" sz="3600" b="1" kern="10" dirty="0">
                <a:ln w="9525">
                  <a:solidFill>
                    <a:srgbClr val="000000"/>
                  </a:solidFill>
                  <a:round/>
                  <a:headEnd/>
                  <a:tailEnd/>
                </a:ln>
                <a:gradFill rotWithShape="1">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18900000" scaled="1"/>
                </a:gradFill>
                <a:effectLst>
                  <a:outerShdw blurRad="63500" dist="37026" dir="7998880" algn="ctr" rotWithShape="0">
                    <a:schemeClr val="bg1">
                      <a:alpha val="74997"/>
                    </a:schemeClr>
                  </a:outerShdw>
                </a:effectLst>
                <a:latin typeface="Times New Roman"/>
                <a:ea typeface="Times New Roman"/>
                <a:cs typeface="Times New Roman"/>
              </a:rPr>
              <a:t>TWO DIFFERENT WORLDS</a:t>
            </a:r>
          </a:p>
        </p:txBody>
      </p:sp>
      <p:sp>
        <p:nvSpPr>
          <p:cNvPr id="114694" name="Text Box 6"/>
          <p:cNvSpPr txBox="1">
            <a:spLocks noChangeArrowheads="1"/>
          </p:cNvSpPr>
          <p:nvPr/>
        </p:nvSpPr>
        <p:spPr bwMode="auto">
          <a:xfrm>
            <a:off x="1524000" y="3886200"/>
            <a:ext cx="7620000"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lnSpc>
                <a:spcPct val="70000"/>
              </a:lnSpc>
              <a:spcBef>
                <a:spcPct val="10000"/>
              </a:spcBef>
              <a:buFont typeface="Symbol" charset="0"/>
              <a:buNone/>
              <a:defRPr/>
            </a:pPr>
            <a:r>
              <a:rPr lang="en-US" sz="2800" b="1" dirty="0">
                <a:solidFill>
                  <a:srgbClr val="0000FF"/>
                </a:solidFill>
                <a:cs typeface="+mn-cs"/>
              </a:rPr>
              <a:t>The wealthy would manifest itself in an elite class of Americans who lived </a:t>
            </a:r>
            <a:r>
              <a:rPr lang="en-US" sz="2800" b="1" i="1" u="sng" dirty="0">
                <a:solidFill>
                  <a:srgbClr val="0000FF"/>
                </a:solidFill>
                <a:effectLst>
                  <a:outerShdw blurRad="38100" dist="38100" dir="2700000" algn="tl">
                    <a:srgbClr val="808080"/>
                  </a:outerShdw>
                </a:effectLst>
                <a:cs typeface="+mn-cs"/>
              </a:rPr>
              <a:t>extravagant lifestyles</a:t>
            </a:r>
            <a:r>
              <a:rPr lang="en-US" sz="2800" b="1" dirty="0">
                <a:solidFill>
                  <a:srgbClr val="0000FF"/>
                </a:solidFill>
                <a:cs typeface="+mn-cs"/>
              </a:rPr>
              <a:t>.  Many common people resented their snobbish attitudes and wealth. In some respects, there was a </a:t>
            </a:r>
            <a:r>
              <a:rPr lang="en-US" sz="2800" b="1" i="1" u="sng" dirty="0">
                <a:solidFill>
                  <a:srgbClr val="0000FF"/>
                </a:solidFill>
                <a:effectLst>
                  <a:outerShdw blurRad="38100" dist="38100" dir="2700000" algn="tl">
                    <a:srgbClr val="808080"/>
                  </a:outerShdw>
                </a:effectLst>
                <a:cs typeface="+mn-cs"/>
              </a:rPr>
              <a:t>caste system</a:t>
            </a:r>
            <a:r>
              <a:rPr lang="en-US" sz="2800" b="1" dirty="0">
                <a:solidFill>
                  <a:srgbClr val="0000FF"/>
                </a:solidFill>
                <a:cs typeface="+mn-cs"/>
              </a:rPr>
              <a:t> in the U.S.</a:t>
            </a:r>
            <a:r>
              <a:rPr lang="en-US" b="1" dirty="0">
                <a:solidFill>
                  <a:srgbClr val="0000FF"/>
                </a:solidFill>
                <a:cs typeface="+mn-cs"/>
              </a:rPr>
              <a:t> </a:t>
            </a:r>
          </a:p>
          <a:p>
            <a:pPr algn="ctr">
              <a:lnSpc>
                <a:spcPct val="70000"/>
              </a:lnSpc>
              <a:spcBef>
                <a:spcPct val="10000"/>
              </a:spcBef>
              <a:buFont typeface="Symbol" charset="0"/>
              <a:buNone/>
              <a:defRPr/>
            </a:pPr>
            <a:endParaRPr lang="en-US" b="1" dirty="0">
              <a:solidFill>
                <a:srgbClr val="FFFF66"/>
              </a:solidFill>
              <a:cs typeface="+mn-cs"/>
            </a:endParaRPr>
          </a:p>
        </p:txBody>
      </p:sp>
      <p:pic>
        <p:nvPicPr>
          <p:cNvPr id="11469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4267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470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85800"/>
            <a:ext cx="41910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83669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14694">
                                            <p:txEl>
                                              <p:pRg st="0" end="0"/>
                                            </p:txEl>
                                          </p:spTgt>
                                        </p:tgtEl>
                                        <p:attrNameLst>
                                          <p:attrName>style.visibility</p:attrName>
                                        </p:attrNameLst>
                                      </p:cBhvr>
                                      <p:to>
                                        <p:strVal val="visible"/>
                                      </p:to>
                                    </p:set>
                                    <p:anim calcmode="lin" valueType="num">
                                      <p:cBhvr additive="base">
                                        <p:cTn id="7" dur="500" fill="hold"/>
                                        <p:tgtEl>
                                          <p:spTgt spid="11469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469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4"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1044"/>
            <a:ext cx="8229600" cy="1143000"/>
          </a:xfrm>
        </p:spPr>
        <p:txBody>
          <a:bodyPr/>
          <a:lstStyle/>
          <a:p>
            <a:r>
              <a:rPr lang="en-US" b="1" dirty="0" smtClean="0">
                <a:solidFill>
                  <a:srgbClr val="E00000"/>
                </a:solidFill>
                <a:latin typeface="Britannic Bold" pitchFamily="34" charset="0"/>
                <a:ea typeface="Gulim" pitchFamily="34" charset="-127"/>
              </a:rPr>
              <a:t>Immigration</a:t>
            </a:r>
            <a:endParaRPr lang="en-US" dirty="0"/>
          </a:p>
        </p:txBody>
      </p:sp>
      <p:pic>
        <p:nvPicPr>
          <p:cNvPr id="4" name="Picture 3" descr="bri06953_ta1714.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066800"/>
            <a:ext cx="2971800" cy="3171128"/>
          </a:xfrm>
          <a:prstGeom prst="rect">
            <a:avLst/>
          </a:prstGeom>
        </p:spPr>
      </p:pic>
      <p:pic>
        <p:nvPicPr>
          <p:cNvPr id="5" name="Picture 4" descr="kennedy_ch25_p603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143000"/>
            <a:ext cx="3992562" cy="309461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kennedy_ch25_p603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843369"/>
            <a:ext cx="3967162" cy="301463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247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map_17_03_european_imm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2900"/>
            <a:ext cx="7921625" cy="618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0909487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E00000"/>
                </a:solidFill>
                <a:latin typeface="Britannic Bold" pitchFamily="34" charset="0"/>
                <a:ea typeface="Gulim" pitchFamily="34" charset="-127"/>
              </a:rPr>
              <a:t>Working Conditions</a:t>
            </a:r>
            <a:endParaRPr lang="en-US" dirty="0"/>
          </a:p>
        </p:txBody>
      </p:sp>
      <p:pic>
        <p:nvPicPr>
          <p:cNvPr id="4" name="Picture 3" descr="bri06953_ta1715.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143000"/>
            <a:ext cx="3657600" cy="2711849"/>
          </a:xfrm>
          <a:prstGeom prst="rect">
            <a:avLst/>
          </a:prstGeom>
        </p:spPr>
      </p:pic>
      <p:pic>
        <p:nvPicPr>
          <p:cNvPr id="5" name="Picture 4" descr="kennedy_ch24_p584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7690" y="1143000"/>
            <a:ext cx="3555266" cy="37036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kennedy_ch24_p5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733800"/>
            <a:ext cx="2801937" cy="287665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213021"/>
      </p:ext>
    </p:extLst>
  </p:cSld>
  <p:clrMapOvr>
    <a:masterClrMapping/>
  </p:clrMapOvr>
</p:sld>
</file>

<file path=ppt/theme/theme1.xml><?xml version="1.0" encoding="utf-8"?>
<a:theme xmlns:a="http://schemas.openxmlformats.org/drawingml/2006/main" name="Blank">
  <a:themeElements>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Blank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Blank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Blank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11073</TotalTime>
  <Words>2216</Words>
  <Application>Microsoft Macintosh PowerPoint</Application>
  <PresentationFormat>On-screen Show (4:3)</PresentationFormat>
  <Paragraphs>308</Paragraphs>
  <Slides>58</Slides>
  <Notes>23</Notes>
  <HiddenSlides>7</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0" baseType="lpstr">
      <vt:lpstr>Blank</vt:lpstr>
      <vt:lpstr>Photo Editor Photo</vt:lpstr>
      <vt:lpstr>PowerPoint Presentation</vt:lpstr>
      <vt:lpstr>PowerPoint Presentation</vt:lpstr>
      <vt:lpstr>PowerPoint Presentation</vt:lpstr>
      <vt:lpstr>Picture: Workers vs Owner</vt:lpstr>
      <vt:lpstr>PowerPoint Presentation</vt:lpstr>
      <vt:lpstr>PowerPoint Presentation</vt:lpstr>
      <vt:lpstr>Immigration</vt:lpstr>
      <vt:lpstr>PowerPoint Presentation</vt:lpstr>
      <vt:lpstr>Working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Eugene Debs: American Railway Union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Sources of Labor Weakness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mrjs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 M. Pojer</dc:creator>
  <cp:lastModifiedBy>Adrian Carpio</cp:lastModifiedBy>
  <cp:revision>140</cp:revision>
  <cp:lastPrinted>1601-01-01T00:00:00Z</cp:lastPrinted>
  <dcterms:created xsi:type="dcterms:W3CDTF">2005-01-23T17:48:29Z</dcterms:created>
  <dcterms:modified xsi:type="dcterms:W3CDTF">2012-01-13T03:09:07Z</dcterms:modified>
</cp:coreProperties>
</file>